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72" r:id="rId2"/>
    <p:sldId id="314" r:id="rId3"/>
    <p:sldId id="315" r:id="rId4"/>
    <p:sldId id="318" r:id="rId5"/>
    <p:sldId id="316" r:id="rId6"/>
    <p:sldId id="319" r:id="rId7"/>
    <p:sldId id="320" r:id="rId8"/>
    <p:sldId id="323" r:id="rId9"/>
    <p:sldId id="313" r:id="rId10"/>
    <p:sldId id="324" r:id="rId11"/>
    <p:sldId id="326" r:id="rId12"/>
    <p:sldId id="327" r:id="rId13"/>
    <p:sldId id="325" r:id="rId14"/>
    <p:sldId id="328" r:id="rId1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9pPr>
  </p:defaultTextStyle>
  <p:extLst>
    <p:ext uri="{521415D9-36F7-43E2-AB2F-B90AF26B5E84}">
      <p14:sectionLst xmlns:p14="http://schemas.microsoft.com/office/powerpoint/2010/main">
        <p14:section name="Default Section" id="{7F1B4680-3D83-4A2E-A425-335CD7F43A84}">
          <p14:sldIdLst>
            <p14:sldId id="272"/>
            <p14:sldId id="314"/>
            <p14:sldId id="315"/>
            <p14:sldId id="318"/>
            <p14:sldId id="316"/>
            <p14:sldId id="319"/>
            <p14:sldId id="320"/>
            <p14:sldId id="323"/>
            <p14:sldId id="313"/>
            <p14:sldId id="324"/>
            <p14:sldId id="326"/>
            <p14:sldId id="327"/>
            <p14:sldId id="325"/>
            <p14:sldId id="328"/>
          </p14:sldIdLst>
        </p14:section>
        <p14:section name="Untitled Section" id="{46019319-6D0A-4E3A-972C-B9305D7DC52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94660"/>
  </p:normalViewPr>
  <p:slideViewPr>
    <p:cSldViewPr snapToGrid="0">
      <p:cViewPr varScale="1">
        <p:scale>
          <a:sx n="55" d="100"/>
          <a:sy n="55" d="100"/>
        </p:scale>
        <p:origin x="49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 name="Shape 71"/>
          <p:cNvSpPr>
            <a:spLocks noGrp="1" noRot="1" noChangeAspect="1"/>
          </p:cNvSpPr>
          <p:nvPr>
            <p:ph type="sldImg"/>
          </p:nvPr>
        </p:nvSpPr>
        <p:spPr>
          <a:xfrm>
            <a:off x="1143000" y="685800"/>
            <a:ext cx="4572000" cy="3429000"/>
          </a:xfrm>
          <a:prstGeom prst="rect">
            <a:avLst/>
          </a:prstGeom>
        </p:spPr>
        <p:txBody>
          <a:bodyPr/>
          <a:lstStyle/>
          <a:p>
            <a:endParaRPr/>
          </a:p>
        </p:txBody>
      </p:sp>
      <p:sp>
        <p:nvSpPr>
          <p:cNvPr id="72" name="Shape 7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pic>
        <p:nvPicPr>
          <p:cNvPr id="44" name="logo_black.png"/>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82799" y="12319398"/>
            <a:ext cx="1129870" cy="1214531"/>
          </a:xfrm>
          <a:prstGeom prst="rect">
            <a:avLst/>
          </a:prstGeom>
          <a:ln w="12700">
            <a:miter lim="400000"/>
          </a:ln>
        </p:spPr>
      </p:pic>
      <p:sp>
        <p:nvSpPr>
          <p:cNvPr id="45"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46" name="Rectangle"/>
          <p:cNvSpPr/>
          <p:nvPr/>
        </p:nvSpPr>
        <p:spPr>
          <a:xfrm>
            <a:off x="-99323" y="-18056"/>
            <a:ext cx="24509713" cy="50451"/>
          </a:xfrm>
          <a:prstGeom prst="rect">
            <a:avLst/>
          </a:prstGeom>
          <a:solidFill>
            <a:srgbClr val="000000"/>
          </a:solidFill>
          <a:ln w="12700">
            <a:miter lim="400000"/>
          </a:ln>
        </p:spPr>
        <p:txBody>
          <a:bodyPr lIns="71437" tIns="71437" rIns="71437" bIns="71437" anchor="ctr"/>
          <a:lstStyle/>
          <a:p>
            <a:pPr>
              <a:defRPr sz="3600"/>
            </a:pPr>
            <a:endParaRPr/>
          </a:p>
        </p:txBody>
      </p:sp>
      <p:sp>
        <p:nvSpPr>
          <p:cNvPr id="47" name="Rectangle"/>
          <p:cNvSpPr/>
          <p:nvPr/>
        </p:nvSpPr>
        <p:spPr>
          <a:xfrm>
            <a:off x="-62857" y="13683605"/>
            <a:ext cx="24509713" cy="50450"/>
          </a:xfrm>
          <a:prstGeom prst="rect">
            <a:avLst/>
          </a:prstGeom>
          <a:solidFill>
            <a:srgbClr val="000000"/>
          </a:solidFill>
          <a:ln w="12700">
            <a:miter lim="400000"/>
          </a:ln>
        </p:spPr>
        <p:txBody>
          <a:bodyPr lIns="71437" tIns="71437" rIns="71437" bIns="71437" anchor="ctr"/>
          <a:lstStyle/>
          <a:p>
            <a:pPr>
              <a:defRPr sz="3600"/>
            </a:pPr>
            <a:endParaRPr/>
          </a:p>
        </p:txBody>
      </p:sp>
      <p:sp>
        <p:nvSpPr>
          <p:cNvPr id="48" name="Rectangle"/>
          <p:cNvSpPr/>
          <p:nvPr/>
        </p:nvSpPr>
        <p:spPr>
          <a:xfrm>
            <a:off x="24360089" y="-29169"/>
            <a:ext cx="57290" cy="13774337"/>
          </a:xfrm>
          <a:prstGeom prst="rect">
            <a:avLst/>
          </a:prstGeom>
          <a:solidFill>
            <a:srgbClr val="000000"/>
          </a:solidFill>
          <a:ln w="12700">
            <a:miter lim="400000"/>
          </a:ln>
        </p:spPr>
        <p:txBody>
          <a:bodyPr lIns="71437" tIns="71437" rIns="71437" bIns="71437" anchor="ctr"/>
          <a:lstStyle/>
          <a:p>
            <a:pPr>
              <a:defRPr sz="3600"/>
            </a:pPr>
            <a:endParaRPr/>
          </a:p>
        </p:txBody>
      </p:sp>
      <p:sp>
        <p:nvSpPr>
          <p:cNvPr id="49" name="Rectangle"/>
          <p:cNvSpPr/>
          <p:nvPr/>
        </p:nvSpPr>
        <p:spPr>
          <a:xfrm>
            <a:off x="-46079" y="-29169"/>
            <a:ext cx="57290" cy="13774337"/>
          </a:xfrm>
          <a:prstGeom prst="rect">
            <a:avLst/>
          </a:prstGeom>
          <a:solidFill>
            <a:srgbClr val="000000"/>
          </a:solidFill>
          <a:ln w="12700">
            <a:miter lim="400000"/>
          </a:ln>
        </p:spPr>
        <p:txBody>
          <a:bodyPr lIns="71437" tIns="71437" rIns="71437" bIns="71437" anchor="ctr"/>
          <a:lstStyle/>
          <a:p>
            <a:pPr>
              <a:defRPr sz="3600"/>
            </a:pPr>
            <a:endParaRPr/>
          </a:p>
        </p:txBody>
      </p:sp>
      <p:sp>
        <p:nvSpPr>
          <p:cNvPr id="50" name="Uplevel Consulting™"/>
          <p:cNvSpPr txBox="1"/>
          <p:nvPr/>
        </p:nvSpPr>
        <p:spPr>
          <a:xfrm>
            <a:off x="20120943" y="12996602"/>
            <a:ext cx="4015780" cy="506063"/>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rmAutofit/>
          </a:bodyPr>
          <a:lstStyle>
            <a:lvl1pPr algn="r">
              <a:defRPr sz="1800">
                <a:solidFill>
                  <a:srgbClr val="797A7A"/>
                </a:solidFill>
                <a:latin typeface="Copyright Klim Type Foundry"/>
                <a:ea typeface="Copyright Klim Type Foundry"/>
                <a:cs typeface="Copyright Klim Type Foundry"/>
                <a:sym typeface="Copyright Klim Type Foundry"/>
              </a:defRPr>
            </a:lvl1pPr>
          </a:lstStyle>
          <a:p>
            <a:r>
              <a:rPr lang="fi-FI" dirty="0"/>
              <a:t>Home Based Business For Engineers</a:t>
            </a:r>
            <a:endParaRPr dirty="0"/>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pic>
        <p:nvPicPr>
          <p:cNvPr id="58" name="logo_black.png" descr="logo_black.png"/>
          <p:cNvPicPr>
            <a:picLocks noChangeAspect="1"/>
          </p:cNvPicPr>
          <p:nvPr/>
        </p:nvPicPr>
        <p:blipFill>
          <a:blip r:embed="rId2"/>
          <a:stretch>
            <a:fillRect/>
          </a:stretch>
        </p:blipFill>
        <p:spPr>
          <a:xfrm>
            <a:off x="369248" y="13035472"/>
            <a:ext cx="2188446" cy="442346"/>
          </a:xfrm>
          <a:prstGeom prst="rect">
            <a:avLst/>
          </a:prstGeom>
          <a:ln w="12700">
            <a:miter lim="400000"/>
          </a:ln>
        </p:spPr>
      </p:pic>
      <p:sp>
        <p:nvSpPr>
          <p:cNvPr id="59"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60" name="Rectangle"/>
          <p:cNvSpPr/>
          <p:nvPr/>
        </p:nvSpPr>
        <p:spPr>
          <a:xfrm>
            <a:off x="-99323" y="-18056"/>
            <a:ext cx="24509713" cy="50451"/>
          </a:xfrm>
          <a:prstGeom prst="rect">
            <a:avLst/>
          </a:prstGeom>
          <a:solidFill>
            <a:srgbClr val="000000"/>
          </a:solidFill>
          <a:ln w="12700">
            <a:miter lim="400000"/>
          </a:ln>
        </p:spPr>
        <p:txBody>
          <a:bodyPr lIns="71437" tIns="71437" rIns="71437" bIns="71437" anchor="ctr"/>
          <a:lstStyle/>
          <a:p>
            <a:pPr>
              <a:defRPr sz="3600"/>
            </a:pPr>
            <a:endParaRPr/>
          </a:p>
        </p:txBody>
      </p:sp>
      <p:sp>
        <p:nvSpPr>
          <p:cNvPr id="61" name="Rectangle"/>
          <p:cNvSpPr/>
          <p:nvPr/>
        </p:nvSpPr>
        <p:spPr>
          <a:xfrm>
            <a:off x="-62857" y="13683605"/>
            <a:ext cx="24509713" cy="50450"/>
          </a:xfrm>
          <a:prstGeom prst="rect">
            <a:avLst/>
          </a:prstGeom>
          <a:solidFill>
            <a:srgbClr val="000000"/>
          </a:solidFill>
          <a:ln w="12700">
            <a:miter lim="400000"/>
          </a:ln>
        </p:spPr>
        <p:txBody>
          <a:bodyPr lIns="71437" tIns="71437" rIns="71437" bIns="71437" anchor="ctr"/>
          <a:lstStyle/>
          <a:p>
            <a:pPr>
              <a:defRPr sz="3600"/>
            </a:pPr>
            <a:endParaRPr/>
          </a:p>
        </p:txBody>
      </p:sp>
      <p:sp>
        <p:nvSpPr>
          <p:cNvPr id="62" name="Rectangle"/>
          <p:cNvSpPr/>
          <p:nvPr/>
        </p:nvSpPr>
        <p:spPr>
          <a:xfrm>
            <a:off x="24360089" y="-29169"/>
            <a:ext cx="57290" cy="13774337"/>
          </a:xfrm>
          <a:prstGeom prst="rect">
            <a:avLst/>
          </a:prstGeom>
          <a:solidFill>
            <a:srgbClr val="000000"/>
          </a:solidFill>
          <a:ln w="12700">
            <a:miter lim="400000"/>
          </a:ln>
        </p:spPr>
        <p:txBody>
          <a:bodyPr lIns="71437" tIns="71437" rIns="71437" bIns="71437" anchor="ctr"/>
          <a:lstStyle/>
          <a:p>
            <a:pPr>
              <a:defRPr sz="3600"/>
            </a:pPr>
            <a:endParaRPr/>
          </a:p>
        </p:txBody>
      </p:sp>
      <p:sp>
        <p:nvSpPr>
          <p:cNvPr id="63" name="Rectangle"/>
          <p:cNvSpPr/>
          <p:nvPr/>
        </p:nvSpPr>
        <p:spPr>
          <a:xfrm>
            <a:off x="-46079" y="-29169"/>
            <a:ext cx="57290" cy="13774337"/>
          </a:xfrm>
          <a:prstGeom prst="rect">
            <a:avLst/>
          </a:prstGeom>
          <a:solidFill>
            <a:srgbClr val="000000"/>
          </a:solidFill>
          <a:ln w="12700">
            <a:miter lim="400000"/>
          </a:ln>
        </p:spPr>
        <p:txBody>
          <a:bodyPr lIns="71437" tIns="71437" rIns="71437" bIns="71437" anchor="ctr"/>
          <a:lstStyle/>
          <a:p>
            <a:pPr>
              <a:defRPr sz="3600"/>
            </a:pPr>
            <a:endParaRPr/>
          </a:p>
        </p:txBody>
      </p:sp>
      <p:sp>
        <p:nvSpPr>
          <p:cNvPr id="64" name="Consulting Accelerator™"/>
          <p:cNvSpPr txBox="1"/>
          <p:nvPr/>
        </p:nvSpPr>
        <p:spPr>
          <a:xfrm>
            <a:off x="20120943" y="12996602"/>
            <a:ext cx="4015780" cy="506063"/>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rmAutofit/>
          </a:bodyPr>
          <a:lstStyle>
            <a:lvl1pPr algn="r">
              <a:defRPr sz="1800">
                <a:solidFill>
                  <a:srgbClr val="797A7A"/>
                </a:solidFill>
                <a:latin typeface="Copyright Klim Type Foundry"/>
                <a:ea typeface="Copyright Klim Type Foundry"/>
                <a:cs typeface="Copyright Klim Type Foundry"/>
                <a:sym typeface="Copyright Klim Type Foundry"/>
              </a:defRPr>
            </a:lvl1pPr>
          </a:lstStyle>
          <a:p>
            <a:r>
              <a:t>Consulting Accelerator™</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3" name="YOUR PROGRAM NAME ™"/>
          <p:cNvSpPr txBox="1"/>
          <p:nvPr/>
        </p:nvSpPr>
        <p:spPr>
          <a:xfrm>
            <a:off x="20120943" y="12996602"/>
            <a:ext cx="4015780" cy="506063"/>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rmAutofit/>
          </a:bodyPr>
          <a:lstStyle>
            <a:lvl1pPr algn="r">
              <a:defRPr sz="1800">
                <a:solidFill>
                  <a:srgbClr val="797A7A"/>
                </a:solidFill>
                <a:latin typeface="Arial"/>
                <a:ea typeface="Arial"/>
                <a:cs typeface="Arial"/>
                <a:sym typeface="Arial"/>
              </a:defRPr>
            </a:lvl1pPr>
          </a:lstStyle>
          <a:p>
            <a:r>
              <a:t>YOUR PROGRAM NAME ™</a:t>
            </a:r>
          </a:p>
        </p:txBody>
      </p:sp>
      <p:sp>
        <p:nvSpPr>
          <p:cNvPr id="4" name="YOUR LOGO"/>
          <p:cNvSpPr txBox="1"/>
          <p:nvPr/>
        </p:nvSpPr>
        <p:spPr>
          <a:xfrm>
            <a:off x="221475" y="12949595"/>
            <a:ext cx="2483992" cy="6000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3000" b="1">
                <a:solidFill>
                  <a:srgbClr val="000000"/>
                </a:solidFill>
                <a:latin typeface="Helvetica"/>
                <a:ea typeface="Helvetica"/>
                <a:cs typeface="Helvetica"/>
                <a:sym typeface="Helvetica"/>
              </a:defRPr>
            </a:lvl1pPr>
          </a:lstStyle>
          <a:p>
            <a:r>
              <a:t>YOUR LOGO</a:t>
            </a:r>
          </a:p>
        </p:txBody>
      </p:sp>
      <p:sp>
        <p:nvSpPr>
          <p:cNvPr id="5" name="Title Text"/>
          <p:cNvSpPr txBox="1">
            <a:spLocks noGrp="1"/>
          </p:cNvSpPr>
          <p:nvPr>
            <p:ph type="title"/>
          </p:nvPr>
        </p:nvSpPr>
        <p:spPr>
          <a:xfrm>
            <a:off x="4387453" y="357187"/>
            <a:ext cx="15609094" cy="3036095"/>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Title Text</a:t>
            </a:r>
          </a:p>
        </p:txBody>
      </p:sp>
      <p:sp>
        <p:nvSpPr>
          <p:cNvPr id="6" name="Body Level One…"/>
          <p:cNvSpPr txBox="1">
            <a:spLocks noGrp="1"/>
          </p:cNvSpPr>
          <p:nvPr>
            <p:ph type="body" idx="1"/>
          </p:nvPr>
        </p:nvSpPr>
        <p:spPr>
          <a:xfrm>
            <a:off x="4387453" y="3643312"/>
            <a:ext cx="15609094" cy="8840392"/>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7" name="Slide Number"/>
          <p:cNvSpPr txBox="1">
            <a:spLocks noGrp="1"/>
          </p:cNvSpPr>
          <p:nvPr>
            <p:ph type="sldNum" sz="quarter" idx="2"/>
          </p:nvPr>
        </p:nvSpPr>
        <p:spPr>
          <a:xfrm>
            <a:off x="11935814" y="13019484"/>
            <a:ext cx="494513" cy="511176"/>
          </a:xfrm>
          <a:prstGeom prst="rect">
            <a:avLst/>
          </a:prstGeom>
          <a:ln w="12700">
            <a:miter lim="400000"/>
          </a:ln>
        </p:spPr>
        <p:txBody>
          <a:bodyPr wrap="none" lIns="71437" tIns="71437" rIns="71437" bIns="71437">
            <a:spAutoFit/>
          </a:bodyPr>
          <a:lstStyle>
            <a:lvl1pPr>
              <a:defRPr sz="24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50" r:id="rId1"/>
    <p:sldLayoutId id="2147483652" r:id="rId2"/>
    <p:sldLayoutId id="2147483653" r:id="rId3"/>
  </p:sldLayoutIdLst>
  <p:transition spd="med"/>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9pPr>
    </p:titleStyle>
    <p:bodyStyle>
      <a:lvl1pPr marL="6082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1pPr>
      <a:lvl2pPr marL="10527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2pPr>
      <a:lvl3pPr marL="14972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3pPr>
      <a:lvl4pPr marL="19417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4pPr>
      <a:lvl5pPr marL="23862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5pPr>
      <a:lvl6pPr marL="28307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6pPr>
      <a:lvl7pPr marL="32752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7pPr>
      <a:lvl8pPr marL="37197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8pPr>
      <a:lvl9pPr marL="41642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dirty="0"/>
          </a:p>
        </p:txBody>
      </p:sp>
      <p:sp>
        <p:nvSpPr>
          <p:cNvPr id="81" name="Here’s what we’re going to cover"/>
          <p:cNvSpPr txBox="1"/>
          <p:nvPr/>
        </p:nvSpPr>
        <p:spPr>
          <a:xfrm>
            <a:off x="7927070" y="311717"/>
            <a:ext cx="8529859" cy="975266"/>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nchor="ctr">
            <a:spAutoFit/>
          </a:bodyPr>
          <a:lstStyle>
            <a:lvl1pPr>
              <a:defRPr sz="6000" b="1">
                <a:solidFill>
                  <a:srgbClr val="000000"/>
                </a:solidFill>
                <a:latin typeface="Helvetica"/>
                <a:ea typeface="Helvetica"/>
                <a:cs typeface="Helvetica"/>
                <a:sym typeface="Helvetica"/>
              </a:defRPr>
            </a:lvl1pPr>
          </a:lstStyle>
          <a:p>
            <a:pPr rtl="0">
              <a:spcBef>
                <a:spcPts val="0"/>
              </a:spcBef>
              <a:spcAft>
                <a:spcPts val="0"/>
              </a:spcAft>
            </a:pPr>
            <a:r>
              <a:rPr lang="ar-SA" sz="5400" b="0" i="0" u="none" strike="noStrike" dirty="0">
                <a:solidFill>
                  <a:srgbClr val="000000"/>
                </a:solidFill>
                <a:effectLst/>
                <a:latin typeface="Almarai" pitchFamily="2" charset="-78"/>
                <a:cs typeface="Almarai" pitchFamily="2" charset="-78"/>
              </a:rPr>
              <a:t>هوية فريد الشخصية</a:t>
            </a:r>
          </a:p>
        </p:txBody>
      </p:sp>
      <p:sp>
        <p:nvSpPr>
          <p:cNvPr id="82" name="Point one…"/>
          <p:cNvSpPr txBox="1"/>
          <p:nvPr/>
        </p:nvSpPr>
        <p:spPr>
          <a:xfrm>
            <a:off x="2991115" y="1451861"/>
            <a:ext cx="19339616" cy="1006044"/>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spAutoFit/>
          </a:bodyPr>
          <a:lstStyle/>
          <a:p>
            <a:pPr algn="r" rtl="0">
              <a:spcBef>
                <a:spcPts val="0"/>
              </a:spcBef>
              <a:spcAft>
                <a:spcPts val="0"/>
              </a:spcAft>
            </a:pPr>
            <a:r>
              <a:rPr lang="ar-SA" sz="2800" b="0" i="0" u="none" strike="noStrike" dirty="0">
                <a:solidFill>
                  <a:srgbClr val="000000"/>
                </a:solidFill>
                <a:effectLst/>
                <a:latin typeface="Arial" panose="020B0604020202020204" pitchFamily="34" charset="0"/>
              </a:rPr>
              <a:t> قائد، ذكي، قوي جسديا وعقليا، مبدع، شرس مع أعدائه، قوه تحمل عالية للألم، متحدث، اجتماعي، ملهم للأخرين، مليونير، يتحدى الظروف، يستمتع بالحياه، يحب العائلة، يدعم الاخرين يفكر بعمق و يحلل بدقة، رجل أعمال، ينمو بشكل سريع.</a:t>
            </a:r>
            <a:endParaRPr lang="ar-SA" sz="2800" dirty="0">
              <a:solidFill>
                <a:srgbClr val="000000"/>
              </a:solidFill>
              <a:latin typeface="Arial" panose="020B0604020202020204" pitchFamily="34" charset="0"/>
            </a:endParaRPr>
          </a:p>
        </p:txBody>
      </p:sp>
      <p:pic>
        <p:nvPicPr>
          <p:cNvPr id="3" name="Picture 2">
            <a:extLst>
              <a:ext uri="{FF2B5EF4-FFF2-40B4-BE49-F238E27FC236}">
                <a16:creationId xmlns:a16="http://schemas.microsoft.com/office/drawing/2014/main" id="{CA41DFFF-03EB-4A7B-ABFF-1C0A9B9CBC2F}"/>
              </a:ext>
            </a:extLst>
          </p:cNvPr>
          <p:cNvPicPr>
            <a:picLocks noChangeAspect="1"/>
          </p:cNvPicPr>
          <p:nvPr/>
        </p:nvPicPr>
        <p:blipFill>
          <a:blip r:embed="rId2"/>
          <a:stretch>
            <a:fillRect/>
          </a:stretch>
        </p:blipFill>
        <p:spPr>
          <a:xfrm>
            <a:off x="24733" y="3082074"/>
            <a:ext cx="13661348" cy="10653713"/>
          </a:xfrm>
          <a:prstGeom prst="rect">
            <a:avLst/>
          </a:prstGeom>
        </p:spPr>
      </p:pic>
      <p:pic>
        <p:nvPicPr>
          <p:cNvPr id="7" name="Picture 6">
            <a:extLst>
              <a:ext uri="{FF2B5EF4-FFF2-40B4-BE49-F238E27FC236}">
                <a16:creationId xmlns:a16="http://schemas.microsoft.com/office/drawing/2014/main" id="{85A05F83-64ED-41B8-B3F5-09E778A121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61348" y="3062287"/>
            <a:ext cx="5636862" cy="2347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a:extLst>
              <a:ext uri="{FF2B5EF4-FFF2-40B4-BE49-F238E27FC236}">
                <a16:creationId xmlns:a16="http://schemas.microsoft.com/office/drawing/2014/main" id="{D8FBB722-C0CC-4166-9762-A118BC596D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44172" y="5340956"/>
            <a:ext cx="6491274" cy="324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F4C19FEB-99AB-4A70-A9CA-F02AA22C8A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98512" y="8060592"/>
            <a:ext cx="7787349" cy="5655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4328D8FE-6817-4A7F-8BD7-AA265D269F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98211" y="10339913"/>
            <a:ext cx="5061056" cy="337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1972B1C6-F5D5-46ED-8FFC-4829DB5C92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25775" y="3082074"/>
            <a:ext cx="6633491" cy="4978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361456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dirty="0"/>
          </a:p>
        </p:txBody>
      </p:sp>
      <p:sp>
        <p:nvSpPr>
          <p:cNvPr id="82" name="Point one…"/>
          <p:cNvSpPr txBox="1"/>
          <p:nvPr/>
        </p:nvSpPr>
        <p:spPr>
          <a:xfrm>
            <a:off x="2522191" y="361616"/>
            <a:ext cx="19339616" cy="759822"/>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spAutoFit/>
          </a:bodyPr>
          <a:lstStyle/>
          <a:p>
            <a:r>
              <a:rPr lang="ar-SA" sz="4000" b="0" i="0" u="none" strike="noStrike" dirty="0">
                <a:solidFill>
                  <a:srgbClr val="000000"/>
                </a:solidFill>
                <a:effectLst/>
                <a:latin typeface="Arial" panose="020B0604020202020204" pitchFamily="34" charset="0"/>
              </a:rPr>
              <a:t>قصة فريد </a:t>
            </a:r>
            <a:r>
              <a:rPr lang="ar-SA" sz="4000" b="0" i="0" u="none" strike="noStrike" dirty="0" err="1">
                <a:solidFill>
                  <a:srgbClr val="000000"/>
                </a:solidFill>
                <a:effectLst/>
                <a:latin typeface="Arial" panose="020B0604020202020204" pitchFamily="34" charset="0"/>
              </a:rPr>
              <a:t>شخاترة</a:t>
            </a:r>
            <a:endParaRPr lang="ar-SA" sz="4000" b="0" i="0" u="none" strike="noStrike" dirty="0">
              <a:solidFill>
                <a:srgbClr val="000000"/>
              </a:solidFill>
              <a:effectLst/>
              <a:latin typeface="Arial" panose="020B0604020202020204" pitchFamily="34" charset="0"/>
            </a:endParaRPr>
          </a:p>
        </p:txBody>
      </p:sp>
      <p:sp>
        <p:nvSpPr>
          <p:cNvPr id="5" name="TextBox 4">
            <a:extLst>
              <a:ext uri="{FF2B5EF4-FFF2-40B4-BE49-F238E27FC236}">
                <a16:creationId xmlns:a16="http://schemas.microsoft.com/office/drawing/2014/main" id="{D0C54C95-24C1-4B66-82FB-1236C484C7DE}"/>
              </a:ext>
            </a:extLst>
          </p:cNvPr>
          <p:cNvSpPr txBox="1"/>
          <p:nvPr/>
        </p:nvSpPr>
        <p:spPr>
          <a:xfrm>
            <a:off x="1612788" y="1578342"/>
            <a:ext cx="21545284" cy="108645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fontAlgn="base"/>
            <a:br>
              <a:rPr lang="ar-SA" sz="2800" dirty="0">
                <a:solidFill>
                  <a:schemeClr val="bg1"/>
                </a:solidFill>
                <a:effectLst/>
                <a:latin typeface="Tajawal"/>
              </a:rPr>
            </a:br>
            <a:r>
              <a:rPr lang="ar-SA" sz="2800" dirty="0">
                <a:solidFill>
                  <a:schemeClr val="bg1"/>
                </a:solidFill>
                <a:effectLst/>
                <a:latin typeface="Tajawal"/>
              </a:rPr>
              <a:t>فريد </a:t>
            </a:r>
            <a:r>
              <a:rPr lang="ar-SA" sz="2800" dirty="0" err="1">
                <a:solidFill>
                  <a:schemeClr val="bg1"/>
                </a:solidFill>
                <a:effectLst/>
                <a:latin typeface="Tajawal"/>
              </a:rPr>
              <a:t>شخاتره</a:t>
            </a:r>
            <a:r>
              <a:rPr lang="ar-SA" sz="2800" dirty="0">
                <a:solidFill>
                  <a:schemeClr val="bg1"/>
                </a:solidFill>
                <a:effectLst/>
                <a:latin typeface="Tajawal"/>
              </a:rPr>
              <a:t> اردني الجنسيه، غادر الاردن عام 2002 في أغسطس بحثا عن معنى للحياة والنجاح، قبل ان يغادر الاردن كان يمتلك محل قطع سيارات </a:t>
            </a:r>
            <a:r>
              <a:rPr lang="ar-SA" sz="2800" dirty="0" err="1">
                <a:solidFill>
                  <a:schemeClr val="bg1"/>
                </a:solidFill>
                <a:effectLst/>
                <a:latin typeface="Tajawal"/>
              </a:rPr>
              <a:t>بالاردن</a:t>
            </a:r>
            <a:r>
              <a:rPr lang="ar-SA" sz="2800" dirty="0">
                <a:solidFill>
                  <a:schemeClr val="bg1"/>
                </a:solidFill>
                <a:effectLst/>
                <a:latin typeface="Tajawal"/>
              </a:rPr>
              <a:t> في مدينة الزرقاء لمدة سبع سنوات، اعتقد فريد في بداية حياته أن امتلاك مشروع خاص سيعطيه حرية مادية، الذي بدوره سيحقق له السعادة، لكن أدرك مع مرور الوقت بانه ليس سعيد، لم يشعر ابدا بانه حقق الهدف من الحياة بل على العكس كان يشعر بالاكتئاب والفراغ، كان يشعر دائما بأن شيء ينقصه وان هناك الكثير في الحياة ليتعلمه، لقد دخل في حالة اكتئاب وفقد الرغبة بعمل اي شيء جديد وكان كل يوم بالنسبة إليه فقط يوم يكرر نفسه لا معنى له٠ وانا لا اتحدث هنا عن الدين والصلاه والصوم بل عن تحقيق الذات والوصول </a:t>
            </a:r>
            <a:r>
              <a:rPr lang="ar-SA" sz="2800" dirty="0" err="1">
                <a:solidFill>
                  <a:schemeClr val="bg1"/>
                </a:solidFill>
                <a:effectLst/>
                <a:latin typeface="Tajawal"/>
              </a:rPr>
              <a:t>الئ</a:t>
            </a:r>
            <a:r>
              <a:rPr lang="ar-SA" sz="2800" dirty="0">
                <a:solidFill>
                  <a:schemeClr val="bg1"/>
                </a:solidFill>
                <a:effectLst/>
                <a:latin typeface="Tajawal"/>
              </a:rPr>
              <a:t> افضل صوره ذاتيه٠</a:t>
            </a:r>
          </a:p>
          <a:p>
            <a:pPr algn="ctr" fontAlgn="base"/>
            <a:r>
              <a:rPr lang="ar-SA" sz="2800" dirty="0">
                <a:solidFill>
                  <a:schemeClr val="bg1"/>
                </a:solidFill>
                <a:effectLst/>
                <a:latin typeface="Tajawal"/>
              </a:rPr>
              <a:t>عندما سافر فريد في عام 2002 الى أوروبا لم يكن يمتلك اي هدف محدد او خطة تحدد هدفه من السفر٠ في البداية ذهب الى المانيا ثم الى السويد ثم استقر لمدة ثلاث سنوات في النرويج٠ خلال هذه الفترة من والتنقلات والسفر خسر فريد جميع مدخراته واصبح رسميا شخص مفلس٠ في تلك الفترة كان اي عمل يحصل عليه ليغطي مصاريفه اليوميه كان يعد انجاز و نعمة كبيرة٠ أصبحت الحياة فيها تحديات كبيرة، أصبح كل يوم جديد يختلف عن اليوم السابق، كل يوم يعطي تجارب وتوقعات مختلفة، أصبح في الحياة فوضى لكن احيانا تكون هذه فوضى ممتعه وبنائه وتفاجئ بأشياء ونتائج غير متوقعة، اصبحت الايام لها معنى واعطت تجارب ومشاعر جديدة وخبرات لم يكن يمتلكها بالسابق٠ بدا يشعر بالنمو من الداخل والازدهار، اصبح لديه حوافز للحياة اكبر٠ الاكتئاب ذهب وحل محله التوتر، وأصبحت مشكلته في الحياه كيف يؤمن المستقبل الغير متنبئ بحدوثه٠ فريد لم يشعر بالسعادة أيضا في تلك الفترة بسبب غياب عنصر الامان والاستقرار وعدم معرفة المستقبل المجهول٠ كان يشعر بانه ينجرف هنا وهناك بحسب الظروف والمعطيات التي يجب ان يتأقلم ويتكيف معها </a:t>
            </a:r>
            <a:r>
              <a:rPr lang="ar-SA" sz="2800" dirty="0" err="1">
                <a:solidFill>
                  <a:schemeClr val="bg1"/>
                </a:solidFill>
                <a:effectLst/>
                <a:latin typeface="Tajawal"/>
              </a:rPr>
              <a:t>باسرع</a:t>
            </a:r>
            <a:r>
              <a:rPr lang="ar-SA" sz="2800" dirty="0">
                <a:solidFill>
                  <a:schemeClr val="bg1"/>
                </a:solidFill>
                <a:effectLst/>
                <a:latin typeface="Tajawal"/>
              </a:rPr>
              <a:t> وقت حتى يؤمن قوت يومه٠</a:t>
            </a:r>
          </a:p>
          <a:p>
            <a:pPr algn="ctr" fontAlgn="base"/>
            <a:r>
              <a:rPr lang="ar-SA" sz="2800" dirty="0">
                <a:solidFill>
                  <a:schemeClr val="bg1"/>
                </a:solidFill>
                <a:effectLst/>
                <a:latin typeface="Tajawal"/>
              </a:rPr>
              <a:t>استطاع فريد بعد فترة من الزمن والعمل المتواصل بالنرويج أن يوفر مبلغ من المال٠ سافر الى فنلندا لينشئ مشروعا آخر مع احد الاقارب في فنلندا، لكن بسبب اختلاف الرؤيه والتوقعات من كلا الطرفين، باءت الشراكة بالفشل٠ لكن في نفس الفترة تعرف على زوجته المستقبلية كاتيا٠ سافر الى الأردن في عام 2005 مع كاتيا لغرض الزواج منها٠ عاش </a:t>
            </a:r>
            <a:r>
              <a:rPr lang="ar-SA" sz="2800" dirty="0" err="1">
                <a:solidFill>
                  <a:schemeClr val="bg1"/>
                </a:solidFill>
                <a:effectLst/>
                <a:latin typeface="Tajawal"/>
              </a:rPr>
              <a:t>بالاردن</a:t>
            </a:r>
            <a:r>
              <a:rPr lang="ar-SA" sz="2800" dirty="0">
                <a:solidFill>
                  <a:schemeClr val="bg1"/>
                </a:solidFill>
                <a:effectLst/>
                <a:latin typeface="Tajawal"/>
              </a:rPr>
              <a:t> مع زوجته كاتيا الفنلندية لفترة قصيره من الزمن ثم عادوا الى فنلندا </a:t>
            </a:r>
            <a:r>
              <a:rPr lang="ar-SA" sz="2800" dirty="0" err="1">
                <a:solidFill>
                  <a:schemeClr val="bg1"/>
                </a:solidFill>
                <a:effectLst/>
                <a:latin typeface="Tajawal"/>
              </a:rPr>
              <a:t>حتئ</a:t>
            </a:r>
            <a:r>
              <a:rPr lang="ar-SA" sz="2800" dirty="0">
                <a:solidFill>
                  <a:schemeClr val="bg1"/>
                </a:solidFill>
                <a:effectLst/>
                <a:latin typeface="Tajawal"/>
              </a:rPr>
              <a:t> يبدا من جديد حياه جديده بعد ان خسر الجميع مدخراته التي قام بتوفيرها من خلال عمله في النرويج لمدة ثلاث سنوات. اعتقد فريد في تلك الفترة ان الزواج والأسرة سيعطي الاستقرار، السعادة، السكينة والهدوء وكان هذا صحيح لمده زمنيه معينه، والتي قد دامت لمدة سنة لكن بعد هذه الفترة شعر من جديد بالفراغ و فقدان الحافز الرغبة بالحياة٠</a:t>
            </a:r>
          </a:p>
          <a:p>
            <a:pPr algn="ctr" fontAlgn="base"/>
            <a:r>
              <a:rPr lang="ar-SA" sz="2800" dirty="0">
                <a:solidFill>
                  <a:schemeClr val="bg1"/>
                </a:solidFill>
                <a:effectLst/>
                <a:latin typeface="Tajawal"/>
              </a:rPr>
              <a:t>في عام 2009 قرر فريد بأن يكمل تعليمه في مجال الهندسه، درس علم </a:t>
            </a:r>
            <a:r>
              <a:rPr lang="ar-SA" sz="2800" dirty="0" err="1">
                <a:solidFill>
                  <a:schemeClr val="bg1"/>
                </a:solidFill>
                <a:effectLst/>
                <a:latin typeface="Tajawal"/>
              </a:rPr>
              <a:t>الميكاترونيكس</a:t>
            </a:r>
            <a:r>
              <a:rPr lang="ar-SA" sz="2800" dirty="0">
                <a:solidFill>
                  <a:schemeClr val="bg1"/>
                </a:solidFill>
                <a:effectLst/>
                <a:latin typeface="Tajawal"/>
              </a:rPr>
              <a:t> التي تتعلق بعلم الروبوتات والتي بمعنى آخر علم الروبوتات والهندسة الصناعية في جامعة </a:t>
            </a:r>
            <a:r>
              <a:rPr lang="ar-SA" sz="2800" dirty="0" err="1">
                <a:solidFill>
                  <a:schemeClr val="bg1"/>
                </a:solidFill>
                <a:effectLst/>
                <a:latin typeface="Tajawal"/>
              </a:rPr>
              <a:t>لاهتي</a:t>
            </a:r>
            <a:r>
              <a:rPr lang="ar-SA" sz="2800" dirty="0">
                <a:solidFill>
                  <a:schemeClr val="bg1"/>
                </a:solidFill>
                <a:effectLst/>
                <a:latin typeface="Tajawal"/>
              </a:rPr>
              <a:t> للهندسة التطبيقية في فنلندا٠ بعد التخرج عمل كمهندس تصميم وفي نفس الفترة رزق بطفلين، بدأ بالاستقرار المالي استطاع ان يشتري بيت وسياره والحياة أصبحت مستقرة اكثر والمستقبل أصبح أمن، مكان وبيئه العمل كانت مريحه وزملاء العمل كانوا جيدين٠ أصبح بإمكانه السفر لزيارة أهله </a:t>
            </a:r>
            <a:r>
              <a:rPr lang="ar-SA" sz="2800" dirty="0" err="1">
                <a:solidFill>
                  <a:schemeClr val="bg1"/>
                </a:solidFill>
                <a:effectLst/>
                <a:latin typeface="Tajawal"/>
              </a:rPr>
              <a:t>بالاردن</a:t>
            </a:r>
            <a:r>
              <a:rPr lang="ar-SA" sz="2800" dirty="0">
                <a:solidFill>
                  <a:schemeClr val="bg1"/>
                </a:solidFill>
                <a:effectLst/>
                <a:latin typeface="Tajawal"/>
              </a:rPr>
              <a:t>، والسياحة والاستجمام مع عائلته داخل أوروبا٠ لكن بالرغم من جميع هذه الامتيازات فريد ما زال يشعر بأن شيء ما ينقصه ولم يشعر بان السعادة الكاملة قد تحققت والشعور بان شيئا جوهريا ينقصه٠</a:t>
            </a:r>
          </a:p>
        </p:txBody>
      </p:sp>
    </p:spTree>
    <p:extLst>
      <p:ext uri="{BB962C8B-B14F-4D97-AF65-F5344CB8AC3E}">
        <p14:creationId xmlns:p14="http://schemas.microsoft.com/office/powerpoint/2010/main" val="386823303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dirty="0"/>
          </a:p>
        </p:txBody>
      </p:sp>
      <p:sp>
        <p:nvSpPr>
          <p:cNvPr id="82" name="Point one…"/>
          <p:cNvSpPr txBox="1"/>
          <p:nvPr/>
        </p:nvSpPr>
        <p:spPr>
          <a:xfrm>
            <a:off x="2803545" y="1346355"/>
            <a:ext cx="19339616" cy="759822"/>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spAutoFit/>
          </a:bodyPr>
          <a:lstStyle/>
          <a:p>
            <a:r>
              <a:rPr lang="ar-SA" sz="4000" b="0" i="0" u="none" strike="noStrike" dirty="0">
                <a:solidFill>
                  <a:srgbClr val="000000"/>
                </a:solidFill>
                <a:effectLst/>
                <a:latin typeface="Arial" panose="020B0604020202020204" pitchFamily="34" charset="0"/>
              </a:rPr>
              <a:t>قصة فريد </a:t>
            </a:r>
            <a:r>
              <a:rPr lang="ar-SA" sz="4000" b="0" i="0" u="none" strike="noStrike" dirty="0" err="1">
                <a:solidFill>
                  <a:srgbClr val="000000"/>
                </a:solidFill>
                <a:effectLst/>
                <a:latin typeface="Arial" panose="020B0604020202020204" pitchFamily="34" charset="0"/>
              </a:rPr>
              <a:t>شخاترة</a:t>
            </a:r>
            <a:endParaRPr lang="ar-SA" sz="4000" b="0" i="0" u="none" strike="noStrike" dirty="0">
              <a:solidFill>
                <a:srgbClr val="000000"/>
              </a:solidFill>
              <a:effectLst/>
              <a:latin typeface="Arial" panose="020B0604020202020204" pitchFamily="34" charset="0"/>
            </a:endParaRPr>
          </a:p>
        </p:txBody>
      </p:sp>
      <p:sp>
        <p:nvSpPr>
          <p:cNvPr id="2" name="Rectangle 1">
            <a:extLst>
              <a:ext uri="{FF2B5EF4-FFF2-40B4-BE49-F238E27FC236}">
                <a16:creationId xmlns:a16="http://schemas.microsoft.com/office/drawing/2014/main" id="{7C56E4E0-8AEA-4448-B2BC-1F8746E91EC1}"/>
              </a:ext>
            </a:extLst>
          </p:cNvPr>
          <p:cNvSpPr>
            <a:spLocks noChangeArrowheads="1"/>
          </p:cNvSpPr>
          <p:nvPr/>
        </p:nvSpPr>
        <p:spPr bwMode="auto">
          <a:xfrm>
            <a:off x="703386" y="2859877"/>
            <a:ext cx="22608892" cy="7325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l" eaLnBrk="0" fontAlgn="base">
              <a:spcBef>
                <a:spcPct val="0"/>
              </a:spcBef>
              <a:spcAft>
                <a:spcPct val="0"/>
              </a:spcAft>
              <a:defRPr>
                <a:solidFill>
                  <a:schemeClr val="tx1"/>
                </a:solidFill>
                <a:latin typeface="Arial" panose="020B0604020202020204" pitchFamily="34" charset="0"/>
              </a:defRPr>
            </a:lvl1pPr>
            <a:lvl2pPr marL="457200" algn="l" eaLnBrk="0" fontAlgn="base">
              <a:spcBef>
                <a:spcPct val="0"/>
              </a:spcBef>
              <a:spcAft>
                <a:spcPct val="0"/>
              </a:spcAft>
              <a:defRPr>
                <a:solidFill>
                  <a:schemeClr val="tx1"/>
                </a:solidFill>
                <a:latin typeface="Arial" panose="020B0604020202020204" pitchFamily="34" charset="0"/>
              </a:defRPr>
            </a:lvl2pPr>
            <a:lvl3pPr marL="914400" algn="l" eaLnBrk="0" fontAlgn="base">
              <a:spcBef>
                <a:spcPct val="0"/>
              </a:spcBef>
              <a:spcAft>
                <a:spcPct val="0"/>
              </a:spcAft>
              <a:defRPr>
                <a:solidFill>
                  <a:schemeClr val="tx1"/>
                </a:solidFill>
                <a:latin typeface="Arial" panose="020B0604020202020204" pitchFamily="34" charset="0"/>
              </a:defRPr>
            </a:lvl3pPr>
            <a:lvl4pPr marL="1371600" algn="l" eaLnBrk="0" fontAlgn="base">
              <a:spcBef>
                <a:spcPct val="0"/>
              </a:spcBef>
              <a:spcAft>
                <a:spcPct val="0"/>
              </a:spcAft>
              <a:defRPr>
                <a:solidFill>
                  <a:schemeClr val="tx1"/>
                </a:solidFill>
                <a:latin typeface="Arial" panose="020B0604020202020204" pitchFamily="34" charset="0"/>
              </a:defRPr>
            </a:lvl4pPr>
            <a:lvl5pPr marL="1828800" algn="l" eaLnBrk="0" fontAlgn="base">
              <a:spcBef>
                <a:spcPct val="0"/>
              </a:spcBef>
              <a:spcAft>
                <a:spcPct val="0"/>
              </a:spcAft>
              <a:defRPr>
                <a:solidFill>
                  <a:schemeClr val="tx1"/>
                </a:solidFill>
                <a:latin typeface="Arial" panose="020B0604020202020204" pitchFamily="34" charset="0"/>
              </a:defRPr>
            </a:lvl5pPr>
            <a:lvl6pPr marL="2286000" algn="l" eaLnBrk="0" fontAlgn="base">
              <a:spcBef>
                <a:spcPct val="0"/>
              </a:spcBef>
              <a:spcAft>
                <a:spcPct val="0"/>
              </a:spcAft>
              <a:defRPr>
                <a:solidFill>
                  <a:schemeClr val="tx1"/>
                </a:solidFill>
                <a:latin typeface="Arial" panose="020B0604020202020204" pitchFamily="34" charset="0"/>
              </a:defRPr>
            </a:lvl6pPr>
            <a:lvl7pPr marL="2743200" algn="l" eaLnBrk="0" fontAlgn="base">
              <a:spcBef>
                <a:spcPct val="0"/>
              </a:spcBef>
              <a:spcAft>
                <a:spcPct val="0"/>
              </a:spcAft>
              <a:defRPr>
                <a:solidFill>
                  <a:schemeClr val="tx1"/>
                </a:solidFill>
                <a:latin typeface="Arial" panose="020B0604020202020204" pitchFamily="34" charset="0"/>
              </a:defRPr>
            </a:lvl7pPr>
            <a:lvl8pPr marL="3200400" algn="l" eaLnBrk="0" fontAlgn="base">
              <a:spcBef>
                <a:spcPct val="0"/>
              </a:spcBef>
              <a:spcAft>
                <a:spcPct val="0"/>
              </a:spcAft>
              <a:defRPr>
                <a:solidFill>
                  <a:schemeClr val="tx1"/>
                </a:solidFill>
                <a:latin typeface="Arial" panose="020B0604020202020204" pitchFamily="34" charset="0"/>
              </a:defRPr>
            </a:lvl8pPr>
            <a:lvl9pPr marL="3657600" algn="l" eaLnBrk="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666666"/>
                </a:solidFill>
                <a:effectLst/>
                <a:latin typeface="Tajawal"/>
              </a:rPr>
              <a:t> </a:t>
            </a:r>
          </a:p>
          <a:p>
            <a:pPr marL="0" marR="0" lvl="0" indent="0" algn="r" defTabSz="914400" rtl="0" eaLnBrk="0" fontAlgn="base" latinLnBrk="0" hangingPunct="0">
              <a:lnSpc>
                <a:spcPct val="100000"/>
              </a:lnSpc>
              <a:spcBef>
                <a:spcPct val="0"/>
              </a:spcBef>
              <a:spcAft>
                <a:spcPct val="0"/>
              </a:spcAft>
              <a:buClrTx/>
              <a:buSzTx/>
              <a:buFontTx/>
              <a:buNone/>
              <a:tabLst/>
            </a:pPr>
            <a:r>
              <a:rPr kumimoji="0" lang="ar-SA" altLang="en-US" sz="2800" b="0" i="0" u="none" strike="noStrike" cap="none" normalizeH="0" baseline="0" dirty="0">
                <a:ln>
                  <a:noFill/>
                </a:ln>
                <a:solidFill>
                  <a:srgbClr val="666666"/>
                </a:solidFill>
                <a:effectLst/>
                <a:latin typeface="Tajawal"/>
                <a:cs typeface="Arial" panose="020B0604020202020204" pitchFamily="34" charset="0"/>
              </a:rPr>
              <a:t>اجتهد فريد في عمله، في عام 2015 أصبح مدير اقليمي لمبيعات الشرق الأوسط في شركة </a:t>
            </a:r>
            <a:r>
              <a:rPr kumimoji="0" lang="ar-SA" altLang="en-US" sz="2800" b="0" i="0" u="none" strike="noStrike" cap="none" normalizeH="0" baseline="0" dirty="0" err="1">
                <a:ln>
                  <a:noFill/>
                </a:ln>
                <a:solidFill>
                  <a:srgbClr val="666666"/>
                </a:solidFill>
                <a:effectLst/>
                <a:latin typeface="Tajawal"/>
                <a:cs typeface="Arial" panose="020B0604020202020204" pitchFamily="34" charset="0"/>
              </a:rPr>
              <a:t>لايبورين</a:t>
            </a:r>
            <a:r>
              <a:rPr kumimoji="0" lang="ar-SA" altLang="en-US" sz="2800" b="0" i="0" u="none" strike="noStrike" cap="none" normalizeH="0" baseline="0" dirty="0">
                <a:ln>
                  <a:noFill/>
                </a:ln>
                <a:solidFill>
                  <a:srgbClr val="666666"/>
                </a:solidFill>
                <a:effectLst/>
                <a:latin typeface="Tajawal"/>
                <a:cs typeface="Arial" panose="020B0604020202020204" pitchFamily="34" charset="0"/>
              </a:rPr>
              <a:t>(</a:t>
            </a:r>
            <a:r>
              <a:rPr kumimoji="0" lang="ar-SA" altLang="en-US" sz="2800" b="0" i="0" u="none" strike="noStrike" cap="none" normalizeH="0" baseline="0" dirty="0" err="1">
                <a:ln>
                  <a:noFill/>
                </a:ln>
                <a:solidFill>
                  <a:srgbClr val="666666"/>
                </a:solidFill>
                <a:effectLst/>
                <a:latin typeface="Tajawal"/>
                <a:cs typeface="Arial" panose="020B0604020202020204" pitchFamily="34" charset="0"/>
              </a:rPr>
              <a:t>فولقانوس</a:t>
            </a:r>
            <a:r>
              <a:rPr kumimoji="0" lang="ar-SA" altLang="en-US" sz="2800" b="0" i="0" u="none" strike="noStrike" cap="none" normalizeH="0" baseline="0" dirty="0">
                <a:ln>
                  <a:noFill/>
                </a:ln>
                <a:solidFill>
                  <a:srgbClr val="666666"/>
                </a:solidFill>
                <a:effectLst/>
                <a:latin typeface="Tajawal"/>
                <a:cs typeface="Arial" panose="020B0604020202020204" pitchFamily="34" charset="0"/>
              </a:rPr>
              <a:t>) الفنلندية٠ومن هنا بدأت المعجزة وعرف فريد طريقه إلى السعادة والتي اكتشفها عن طريق الصدفة، </a:t>
            </a:r>
            <a:r>
              <a:rPr kumimoji="0" lang="ar-SA" altLang="en-US" sz="2800" b="0" i="0" u="none" strike="noStrike" cap="none" normalizeH="0" baseline="0" dirty="0" err="1">
                <a:ln>
                  <a:noFill/>
                </a:ln>
                <a:solidFill>
                  <a:srgbClr val="666666"/>
                </a:solidFill>
                <a:effectLst/>
                <a:latin typeface="Tajawal"/>
                <a:cs typeface="Arial" panose="020B0604020202020204" pitchFamily="34" charset="0"/>
              </a:rPr>
              <a:t>الاوهي</a:t>
            </a:r>
            <a:r>
              <a:rPr kumimoji="0" lang="ar-SA" altLang="en-US" sz="2800" b="0" i="0" u="none" strike="noStrike" cap="none" normalizeH="0" baseline="0" dirty="0">
                <a:ln>
                  <a:noFill/>
                </a:ln>
                <a:solidFill>
                  <a:srgbClr val="666666"/>
                </a:solidFill>
                <a:effectLst/>
                <a:latin typeface="Tajawal"/>
                <a:cs typeface="Arial" panose="020B0604020202020204" pitchFamily="34" charset="0"/>
              </a:rPr>
              <a:t> العطاء ومساعدة الآخرين على النمو وتغيير حياتهم إلى الأفضل٠حدث هذا من خلال تدريب فريق العمل بالشرق الاوسط٠ لقد كان يستمتع وهو يقوم بتدريب الآخرين واعطائهم الارشادات والطرق الصحية التي تؤدي الى النجاح والاستقرار المالي٠ لقد كان يستمتع عندما يرى شخص يحلم بتحقيق شيء وفريد يساعده على تحقيق في زمن قياسي٠ كانت ارشاداته وتعليماته تؤثر في الآخرين كالسحر٠ أدرك فريد حينها انه يمتلك قدره هائله </a:t>
            </a:r>
            <a:r>
              <a:rPr kumimoji="0" lang="ar-SA" altLang="en-US" sz="2800" b="0" i="0" u="none" strike="noStrike" cap="none" normalizeH="0" baseline="0" dirty="0" err="1">
                <a:ln>
                  <a:noFill/>
                </a:ln>
                <a:solidFill>
                  <a:srgbClr val="666666"/>
                </a:solidFill>
                <a:effectLst/>
                <a:latin typeface="Tajawal"/>
                <a:cs typeface="Arial" panose="020B0604020202020204" pitchFamily="34" charset="0"/>
              </a:rPr>
              <a:t>علئ</a:t>
            </a:r>
            <a:r>
              <a:rPr kumimoji="0" lang="ar-SA" altLang="en-US" sz="2800" b="0" i="0" u="none" strike="noStrike" cap="none" normalizeH="0" baseline="0" dirty="0">
                <a:ln>
                  <a:noFill/>
                </a:ln>
                <a:solidFill>
                  <a:srgbClr val="666666"/>
                </a:solidFill>
                <a:effectLst/>
                <a:latin typeface="Tajawal"/>
                <a:cs typeface="Arial" panose="020B0604020202020204" pitchFamily="34" charset="0"/>
              </a:rPr>
              <a:t> تحفيز الاخرين. نحن نعيش في زمن اصبح كل شخص فينا يحاول ان يحمي نفسه من الآخرين بسبب التعرض للاستغلال والإيذاء من قبل بعض الاشخاص٠ واحيانا يكون هؤلاء الأشخاص اقارب او اصدقاء، والذي بدوره سيؤدي الى عملية الإغلاق في الكامل والعزلة، واحيانا الحذر الشديد في التعامل مع الآخرين والذي يولد شعور بالفراغ والملل، بينما في الحقيقة سعادتك تكمن بالثقة ومساعده الاخرين، والذي يحتاج الى الجرأة والانفتاح والشفافية٠</a:t>
            </a:r>
            <a:br>
              <a:rPr kumimoji="0" lang="en-US" altLang="en-US" sz="2800" b="0" i="0" u="none" strike="noStrike" cap="none" normalizeH="0" baseline="0" dirty="0">
                <a:ln>
                  <a:noFill/>
                </a:ln>
                <a:solidFill>
                  <a:srgbClr val="666666"/>
                </a:solidFill>
                <a:effectLst/>
                <a:latin typeface="Tajawal"/>
                <a:cs typeface="Arial" panose="020B0604020202020204" pitchFamily="34" charset="0"/>
              </a:rPr>
            </a:br>
            <a:r>
              <a:rPr kumimoji="0" lang="ar-SA" altLang="en-US" sz="2800" b="0" i="0" u="none" strike="noStrike" cap="none" normalizeH="0" baseline="0" dirty="0">
                <a:ln>
                  <a:noFill/>
                </a:ln>
                <a:solidFill>
                  <a:srgbClr val="666666"/>
                </a:solidFill>
                <a:effectLst/>
                <a:latin typeface="Tajawal"/>
                <a:cs typeface="Arial" panose="020B0604020202020204" pitchFamily="34" charset="0"/>
              </a:rPr>
              <a:t>لقد أدرك فريد بأن المبالغة في حماية النفس من الإيذاء والخوف من الآخرين تؤدي الى الإحباط والفراغ في الحياة لقد ادرك ايضا لماذا الاطفال أسعد المخلوقات لانهم ببساطه يتعاملون مع الأمور ببساطة وشفافية بينما نحن البالغون نعقد الأمور٠</a:t>
            </a:r>
            <a:br>
              <a:rPr kumimoji="0" lang="en-US" altLang="en-US" sz="2800" b="0" i="0" u="none" strike="noStrike" cap="none" normalizeH="0" baseline="0" dirty="0">
                <a:ln>
                  <a:noFill/>
                </a:ln>
                <a:solidFill>
                  <a:srgbClr val="666666"/>
                </a:solidFill>
                <a:effectLst/>
                <a:latin typeface="Tajawal"/>
                <a:cs typeface="Arial" panose="020B0604020202020204" pitchFamily="34" charset="0"/>
              </a:rPr>
            </a:br>
            <a:r>
              <a:rPr kumimoji="0" lang="ar-SA" altLang="en-US" sz="2800" b="0" i="0" u="none" strike="noStrike" cap="none" normalizeH="0" baseline="0" dirty="0">
                <a:ln>
                  <a:noFill/>
                </a:ln>
                <a:solidFill>
                  <a:srgbClr val="666666"/>
                </a:solidFill>
                <a:effectLst/>
                <a:latin typeface="Tajawal"/>
                <a:cs typeface="Arial" panose="020B0604020202020204" pitchFamily="34" charset="0"/>
              </a:rPr>
              <a:t>لقد ذهب فريد الى أبعد من ذلك في عام 2017 وبدأ بدراسة ماجستير إدارة الأعمال الدولية وتطويرها في جامعة افي للعلوم التطبيقية٠ فيما بعد بدا مشروع حياته والعمل فيما يحب و فتح مشروعه الخاص فيه وهوه عمل استشاري لمساعدة الشركات التي تحتاج الى زيادة مبيعاتها و فتح أسواق جديدة من خلال التسويق الالكتروني وتقليص الفجوة الحضارية بين الدول من خلال عمل وساطات بين الشركات لتسهيل التبادل التجاري٠وكذلك عمل دورات تعليميه عن كيفيه العمل من البيت بزمن كورونا٠</a:t>
            </a:r>
            <a:endParaRPr kumimoji="0" lang="en-US" altLang="en-US" sz="2800" b="0" i="0" u="none" strike="noStrike" cap="none" normalizeH="0" baseline="0" dirty="0">
              <a:ln>
                <a:noFill/>
              </a:ln>
              <a:solidFill>
                <a:srgbClr val="666666"/>
              </a:solidFill>
              <a:effectLst/>
              <a:latin typeface="Tajawal"/>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ar-SA" altLang="en-US" sz="2800" b="0" i="0" u="none" strike="noStrike" cap="none" normalizeH="0" baseline="0" dirty="0">
                <a:ln>
                  <a:noFill/>
                </a:ln>
                <a:solidFill>
                  <a:srgbClr val="666666"/>
                </a:solidFill>
                <a:effectLst/>
                <a:latin typeface="Tajawal"/>
                <a:cs typeface="Arial" panose="020B0604020202020204" pitchFamily="34" charset="0"/>
              </a:rPr>
              <a:t>نقاط قوه فريد هو المفاوضات في الصفقات الكبيره والعمل الاستشاري والتدريب </a:t>
            </a:r>
            <a:r>
              <a:rPr kumimoji="0" lang="ar-SA" altLang="en-US" sz="2800" b="0" i="0" u="none" strike="noStrike" cap="none" normalizeH="0" baseline="0" dirty="0" err="1">
                <a:ln>
                  <a:noFill/>
                </a:ln>
                <a:solidFill>
                  <a:srgbClr val="666666"/>
                </a:solidFill>
                <a:effectLst/>
                <a:latin typeface="Tajawal"/>
                <a:cs typeface="Arial" panose="020B0604020202020204" pitchFamily="34" charset="0"/>
              </a:rPr>
              <a:t>علئ</a:t>
            </a:r>
            <a:r>
              <a:rPr kumimoji="0" lang="ar-SA" altLang="en-US" sz="2800" b="0" i="0" u="none" strike="noStrike" cap="none" normalizeH="0" baseline="0" dirty="0">
                <a:ln>
                  <a:noFill/>
                </a:ln>
                <a:solidFill>
                  <a:srgbClr val="666666"/>
                </a:solidFill>
                <a:effectLst/>
                <a:latin typeface="Tajawal"/>
                <a:cs typeface="Arial" panose="020B0604020202020204" pitchFamily="34" charset="0"/>
              </a:rPr>
              <a:t> المبيعات بزمن الاقتصاد الرقمي وازمه كورونا. خبير في مجال التصميم ثلاثي الابعاد باستخدام برنامج </a:t>
            </a:r>
            <a:r>
              <a:rPr kumimoji="0" lang="ar-SA" altLang="en-US" sz="2800" b="0" i="0" u="none" strike="noStrike" cap="none" normalizeH="0" baseline="0" dirty="0" err="1">
                <a:ln>
                  <a:noFill/>
                </a:ln>
                <a:solidFill>
                  <a:srgbClr val="666666"/>
                </a:solidFill>
                <a:effectLst/>
                <a:latin typeface="Tajawal"/>
                <a:cs typeface="Arial" panose="020B0604020202020204" pitchFamily="34" charset="0"/>
              </a:rPr>
              <a:t>الصولد</a:t>
            </a:r>
            <a:r>
              <a:rPr kumimoji="0" lang="ar-SA" altLang="en-US" sz="2800" b="0" i="0" u="none" strike="noStrike" cap="none" normalizeH="0" baseline="0" dirty="0">
                <a:ln>
                  <a:noFill/>
                </a:ln>
                <a:solidFill>
                  <a:srgbClr val="666666"/>
                </a:solidFill>
                <a:effectLst/>
                <a:latin typeface="Tajawal"/>
                <a:cs typeface="Arial" panose="020B0604020202020204" pitchFamily="34" charset="0"/>
              </a:rPr>
              <a:t> ورك وكذلك التسويق الالكتروني باستخدام </a:t>
            </a:r>
            <a:r>
              <a:rPr kumimoji="0" lang="ar-SA" altLang="en-US" sz="2800" b="0" i="0" u="none" strike="noStrike" cap="none" normalizeH="0" baseline="0" dirty="0" err="1">
                <a:ln>
                  <a:noFill/>
                </a:ln>
                <a:solidFill>
                  <a:srgbClr val="666666"/>
                </a:solidFill>
                <a:effectLst/>
                <a:latin typeface="Tajawal"/>
                <a:cs typeface="Arial" panose="020B0604020202020204" pitchFamily="34" charset="0"/>
              </a:rPr>
              <a:t>السوشيال</a:t>
            </a:r>
            <a:r>
              <a:rPr kumimoji="0" lang="ar-SA" altLang="en-US" sz="2800" b="0" i="0" u="none" strike="noStrike" cap="none" normalizeH="0" baseline="0" dirty="0">
                <a:ln>
                  <a:noFill/>
                </a:ln>
                <a:solidFill>
                  <a:srgbClr val="666666"/>
                </a:solidFill>
                <a:effectLst/>
                <a:latin typeface="Tajawal"/>
                <a:cs typeface="Arial" panose="020B0604020202020204" pitchFamily="34" charset="0"/>
              </a:rPr>
              <a:t> ميديا٠</a:t>
            </a:r>
            <a:br>
              <a:rPr kumimoji="0" lang="en-US" altLang="en-US" sz="2800" b="0" i="0" u="none" strike="noStrike" cap="none" normalizeH="0" baseline="0" dirty="0">
                <a:ln>
                  <a:noFill/>
                </a:ln>
                <a:solidFill>
                  <a:srgbClr val="666666"/>
                </a:solidFill>
                <a:effectLst/>
                <a:latin typeface="Tajawal"/>
                <a:cs typeface="Arial" panose="020B0604020202020204" pitchFamily="34" charset="0"/>
              </a:rPr>
            </a:br>
            <a:r>
              <a:rPr kumimoji="0" lang="ar-SA" altLang="en-US" sz="2800" b="0" i="0" u="none" strike="noStrike" cap="none" normalizeH="0" baseline="0" dirty="0">
                <a:ln>
                  <a:noFill/>
                </a:ln>
                <a:solidFill>
                  <a:srgbClr val="666666"/>
                </a:solidFill>
                <a:effectLst/>
                <a:latin typeface="Tajawal"/>
                <a:cs typeface="Arial" panose="020B0604020202020204" pitchFamily="34" charset="0"/>
              </a:rPr>
              <a:t>فريد لديه إدمان كبير على مساعدة الآخرين </a:t>
            </a:r>
            <a:r>
              <a:rPr kumimoji="0" lang="ar-SA" altLang="en-US" sz="2800" b="0" i="0" u="none" strike="noStrike" cap="none" normalizeH="0" baseline="0" dirty="0" err="1">
                <a:ln>
                  <a:noFill/>
                </a:ln>
                <a:solidFill>
                  <a:srgbClr val="666666"/>
                </a:solidFill>
                <a:effectLst/>
                <a:latin typeface="Tajawal"/>
                <a:cs typeface="Arial" panose="020B0604020202020204" pitchFamily="34" charset="0"/>
              </a:rPr>
              <a:t>لانجاحهم</a:t>
            </a:r>
            <a:r>
              <a:rPr kumimoji="0" lang="ar-SA" altLang="en-US" sz="2800" b="0" i="0" u="none" strike="noStrike" cap="none" normalizeH="0" baseline="0" dirty="0">
                <a:ln>
                  <a:noFill/>
                </a:ln>
                <a:solidFill>
                  <a:srgbClr val="666666"/>
                </a:solidFill>
                <a:effectLst/>
                <a:latin typeface="Tajawal"/>
                <a:cs typeface="Arial" panose="020B0604020202020204" pitchFamily="34" charset="0"/>
              </a:rPr>
              <a:t> واخذهم الى مستوى ثاني في حياتهم المهنيه٠ فريد يحقق سعادته من خلال تحقيق اهداف الاخرين في حياتهم٠ فريد هو الفائز في جائزه </a:t>
            </a:r>
            <a:r>
              <a:rPr kumimoji="0" lang="ar-SA" altLang="en-US" sz="2800" b="0" i="0" u="none" strike="noStrike" cap="none" normalizeH="0" baseline="0" dirty="0" err="1">
                <a:ln>
                  <a:noFill/>
                </a:ln>
                <a:solidFill>
                  <a:srgbClr val="666666"/>
                </a:solidFill>
                <a:effectLst/>
                <a:latin typeface="Tajawal"/>
                <a:cs typeface="Arial" panose="020B0604020202020204" pitchFamily="34" charset="0"/>
              </a:rPr>
              <a:t>لاهتي</a:t>
            </a:r>
            <a:r>
              <a:rPr kumimoji="0" lang="ar-SA" altLang="en-US" sz="2800" b="0" i="0" u="none" strike="noStrike" cap="none" normalizeH="0" baseline="0" dirty="0">
                <a:ln>
                  <a:noFill/>
                </a:ln>
                <a:solidFill>
                  <a:srgbClr val="666666"/>
                </a:solidFill>
                <a:effectLst/>
                <a:latin typeface="Tajawal"/>
                <a:cs typeface="Arial" panose="020B0604020202020204" pitchFamily="34" charset="0"/>
              </a:rPr>
              <a:t> للمشاريع الرياديه عام 2018 في فنلندا والذي ينظم من خلال ثلاث جامعات فنلندية وهي جامعة هلسنكي العليا جامعة </a:t>
            </a:r>
            <a:r>
              <a:rPr kumimoji="0" lang="ar-SA" altLang="en-US" sz="2800" b="0" i="0" u="none" strike="noStrike" cap="none" normalizeH="0" baseline="0" dirty="0" err="1">
                <a:ln>
                  <a:noFill/>
                </a:ln>
                <a:solidFill>
                  <a:srgbClr val="666666"/>
                </a:solidFill>
                <a:effectLst/>
                <a:latin typeface="Tajawal"/>
                <a:cs typeface="Arial" panose="020B0604020202020204" pitchFamily="34" charset="0"/>
              </a:rPr>
              <a:t>لاهتي</a:t>
            </a:r>
            <a:r>
              <a:rPr kumimoji="0" lang="ar-SA" altLang="en-US" sz="2800" b="0" i="0" u="none" strike="noStrike" cap="none" normalizeH="0" baseline="0" dirty="0">
                <a:ln>
                  <a:noFill/>
                </a:ln>
                <a:solidFill>
                  <a:srgbClr val="666666"/>
                </a:solidFill>
                <a:effectLst/>
                <a:latin typeface="Tajawal"/>
                <a:cs typeface="Arial" panose="020B0604020202020204" pitchFamily="34" charset="0"/>
              </a:rPr>
              <a:t> للعلوم التطبيقيه جامعه </a:t>
            </a:r>
            <a:r>
              <a:rPr kumimoji="0" lang="ar-SA" altLang="en-US" sz="2800" b="0" i="0" u="none" strike="noStrike" cap="none" normalizeH="0" baseline="0" dirty="0" err="1">
                <a:ln>
                  <a:noFill/>
                </a:ln>
                <a:solidFill>
                  <a:srgbClr val="666666"/>
                </a:solidFill>
                <a:effectLst/>
                <a:latin typeface="Tajawal"/>
                <a:cs typeface="Arial" panose="020B0604020202020204" pitchFamily="34" charset="0"/>
              </a:rPr>
              <a:t>لابيرنتا</a:t>
            </a:r>
            <a:r>
              <a:rPr kumimoji="0" lang="ar-SA" altLang="en-US" sz="2800" b="0" i="0" u="none" strike="noStrike" cap="none" normalizeH="0" baseline="0" dirty="0">
                <a:ln>
                  <a:noFill/>
                </a:ln>
                <a:solidFill>
                  <a:srgbClr val="666666"/>
                </a:solidFill>
                <a:effectLst/>
                <a:latin typeface="Tajawal"/>
                <a:cs typeface="Arial" panose="020B0604020202020204" pitchFamily="34" charset="0"/>
              </a:rPr>
              <a:t> للتكنولوجيا </a:t>
            </a:r>
            <a:r>
              <a:rPr kumimoji="0" lang="ar-SA" altLang="en-US" sz="2800" b="0" i="0" u="none" strike="noStrike" cap="none" normalizeH="0" baseline="0" dirty="0" err="1">
                <a:ln>
                  <a:noFill/>
                </a:ln>
                <a:solidFill>
                  <a:srgbClr val="666666"/>
                </a:solidFill>
                <a:effectLst/>
                <a:latin typeface="Tajawal"/>
                <a:cs typeface="Arial" panose="020B0604020202020204" pitchFamily="34" charset="0"/>
              </a:rPr>
              <a:t>بالاضافه</a:t>
            </a:r>
            <a:r>
              <a:rPr kumimoji="0" lang="ar-SA" altLang="en-US" sz="2800" b="0" i="0" u="none" strike="noStrike" cap="none" normalizeH="0" baseline="0" dirty="0">
                <a:ln>
                  <a:noFill/>
                </a:ln>
                <a:solidFill>
                  <a:srgbClr val="666666"/>
                </a:solidFill>
                <a:effectLst/>
                <a:latin typeface="Tajawal"/>
                <a:cs typeface="Arial" panose="020B0604020202020204" pitchFamily="34" charset="0"/>
              </a:rPr>
              <a:t> الى اداره </a:t>
            </a:r>
            <a:r>
              <a:rPr kumimoji="0" lang="ar-SA" altLang="en-US" sz="2800" b="0" i="0" u="none" strike="noStrike" cap="none" normalizeH="0" baseline="0" dirty="0" err="1">
                <a:ln>
                  <a:noFill/>
                </a:ln>
                <a:solidFill>
                  <a:srgbClr val="666666"/>
                </a:solidFill>
                <a:effectLst/>
                <a:latin typeface="Tajawal"/>
                <a:cs typeface="Arial" panose="020B0604020202020204" pitchFamily="34" charset="0"/>
              </a:rPr>
              <a:t>لاهتى</a:t>
            </a:r>
            <a:r>
              <a:rPr kumimoji="0" lang="ar-SA" altLang="en-US" sz="2800" b="0" i="0" u="none" strike="noStrike" cap="none" normalizeH="0" baseline="0" dirty="0">
                <a:ln>
                  <a:noFill/>
                </a:ln>
                <a:solidFill>
                  <a:srgbClr val="666666"/>
                </a:solidFill>
                <a:effectLst/>
                <a:latin typeface="Tajawal"/>
                <a:cs typeface="Arial" panose="020B0604020202020204" pitchFamily="34" charset="0"/>
              </a:rPr>
              <a:t> لتطوير المشاريع الرياديه</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1385498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dirty="0"/>
          </a:p>
        </p:txBody>
      </p:sp>
      <p:sp>
        <p:nvSpPr>
          <p:cNvPr id="82" name="Point one…"/>
          <p:cNvSpPr txBox="1"/>
          <p:nvPr/>
        </p:nvSpPr>
        <p:spPr>
          <a:xfrm>
            <a:off x="2557359" y="959492"/>
            <a:ext cx="19933363" cy="759822"/>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spAutoFit/>
          </a:bodyPr>
          <a:lstStyle/>
          <a:p>
            <a:pPr algn="ctr" fontAlgn="base"/>
            <a:r>
              <a:rPr lang="ar-SA" sz="4000" b="1" i="0" u="none" strike="noStrike" dirty="0">
                <a:solidFill>
                  <a:srgbClr val="333333"/>
                </a:solidFill>
                <a:effectLst/>
                <a:latin typeface="Almarai" pitchFamily="2" charset="-78"/>
                <a:cs typeface="Almarai" pitchFamily="2" charset="-78"/>
              </a:rPr>
              <a:t>الرؤيه والاهداف</a:t>
            </a:r>
          </a:p>
        </p:txBody>
      </p:sp>
      <p:sp>
        <p:nvSpPr>
          <p:cNvPr id="5" name="TextBox 4">
            <a:extLst>
              <a:ext uri="{FF2B5EF4-FFF2-40B4-BE49-F238E27FC236}">
                <a16:creationId xmlns:a16="http://schemas.microsoft.com/office/drawing/2014/main" id="{D0C54C95-24C1-4B66-82FB-1236C484C7DE}"/>
              </a:ext>
            </a:extLst>
          </p:cNvPr>
          <p:cNvSpPr txBox="1"/>
          <p:nvPr/>
        </p:nvSpPr>
        <p:spPr>
          <a:xfrm>
            <a:off x="1419357" y="2475157"/>
            <a:ext cx="21545284" cy="7387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rtl="1">
              <a:lnSpc>
                <a:spcPct val="150000"/>
              </a:lnSpc>
              <a:spcBef>
                <a:spcPts val="0"/>
              </a:spcBef>
              <a:spcAft>
                <a:spcPts val="0"/>
              </a:spcAft>
            </a:pPr>
            <a:r>
              <a:rPr lang="ar-SA" sz="3200" b="0" i="0" dirty="0">
                <a:solidFill>
                  <a:srgbClr val="666666"/>
                </a:solidFill>
                <a:effectLst/>
                <a:latin typeface="Tajawal"/>
              </a:rPr>
              <a:t>لدينا ادمان على اداره وتطوير الاعمال والتبادل التجاري بين الشرق الاوسط واسكندنافيا. نقوم بهذه الاعمال لأننا نعشقها. نحب مشاركه زبائنا اسرار اداره الاعمال الدوليه. نحن بمهمه بناء مجتمع من نسور رجال الاعمال الذين لا يملكون حدود لأحلامهم وطموحاتهم. نحن الوحيدون الذين نوفر خدمه فريده من نوعها والتي تتضمن اسلوب تفكير ابداعي من خارج الصندوق وكسر المألوف. اكبر كنوزنا المعرفه والعلاقات. الزبائن </a:t>
            </a:r>
            <a:r>
              <a:rPr lang="ar-SA" sz="3200" b="0" i="0" dirty="0" err="1">
                <a:solidFill>
                  <a:srgbClr val="666666"/>
                </a:solidFill>
                <a:effectLst/>
                <a:latin typeface="Tajawal"/>
              </a:rPr>
              <a:t>تاتي</a:t>
            </a:r>
            <a:r>
              <a:rPr lang="ar-SA" sz="3200" b="0" i="0" dirty="0">
                <a:solidFill>
                  <a:srgbClr val="666666"/>
                </a:solidFill>
                <a:effectLst/>
                <a:latin typeface="Tajawal"/>
              </a:rPr>
              <a:t> الينا من اجل الفرص المتاحه لكن يمكثوا معنا بسبب جو الالفه والمحبه داخل منظومه فريق النسور. معنا انت تتعلم كل يوم شي جديد وتنمو به. العمل معنا ليس بعمل بينما متعه وهوايه. العمل معنا اكتشاف وتعلم وبرز طاقاتك الخفيه. معنا ستكتشف عالم جديد. ستتساءل لماذا لما يعملها احد قط من قبل. نحن المستقبل. قيم فريقنا مبنيه على الشفافيه والمصداقية. نحن نقول الحقيقه ولا نخدع احدا. نعامل زبائننا بحب واحترام. نحب التواصل وتبادل الافكار. نحن نستمع جيدا ونحاول ان نفهم عملانا. نعطي رأينا بطريقه مباشره. ننمو مع بعض ولا مكان </a:t>
            </a:r>
            <a:r>
              <a:rPr lang="ar-SA" sz="3200" b="0" i="0" dirty="0" err="1">
                <a:solidFill>
                  <a:srgbClr val="666666"/>
                </a:solidFill>
                <a:effectLst/>
                <a:latin typeface="Tajawal"/>
              </a:rPr>
              <a:t>للانانيه</a:t>
            </a:r>
            <a:r>
              <a:rPr lang="ar-SA" sz="3200" b="0" i="0" dirty="0">
                <a:solidFill>
                  <a:srgbClr val="666666"/>
                </a:solidFill>
                <a:effectLst/>
                <a:latin typeface="Tajawal"/>
              </a:rPr>
              <a:t>. لدينا احلام واضحه جليه مدعومه بتخطيط ومهمات قصيره وطويله الامد. رؤيتنا عام ٢٠٢١ ان نبني اكبر مجتمع من نسور رجال اعمال الشرق الاوسط واسكندنافيا لعمل اكبر تبادل للمعرفه والخبرات </a:t>
            </a:r>
            <a:r>
              <a:rPr lang="ar-SA" sz="3200" b="0" i="0" dirty="0" err="1">
                <a:solidFill>
                  <a:srgbClr val="666666"/>
                </a:solidFill>
                <a:effectLst/>
                <a:latin typeface="Tajawal"/>
              </a:rPr>
              <a:t>علئ</a:t>
            </a:r>
            <a:r>
              <a:rPr lang="ar-SA" sz="3200" b="0" i="0" dirty="0">
                <a:solidFill>
                  <a:srgbClr val="666666"/>
                </a:solidFill>
                <a:effectLst/>
                <a:latin typeface="Tajawal"/>
              </a:rPr>
              <a:t> </a:t>
            </a:r>
            <a:r>
              <a:rPr lang="ar-SA" sz="3200" b="0" i="0" dirty="0" err="1">
                <a:solidFill>
                  <a:srgbClr val="666666"/>
                </a:solidFill>
                <a:effectLst/>
                <a:latin typeface="Tajawal"/>
              </a:rPr>
              <a:t>مستوئ</a:t>
            </a:r>
            <a:r>
              <a:rPr lang="ar-SA" sz="3200" b="0" i="0" dirty="0">
                <a:solidFill>
                  <a:srgbClr val="666666"/>
                </a:solidFill>
                <a:effectLst/>
                <a:latin typeface="Tajawal"/>
              </a:rPr>
              <a:t> العالم.</a:t>
            </a:r>
            <a:endParaRPr lang="ar-JO" sz="3200" dirty="0"/>
          </a:p>
        </p:txBody>
      </p:sp>
    </p:spTree>
    <p:extLst>
      <p:ext uri="{BB962C8B-B14F-4D97-AF65-F5344CB8AC3E}">
        <p14:creationId xmlns:p14="http://schemas.microsoft.com/office/powerpoint/2010/main" val="44772521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dirty="0"/>
          </a:p>
        </p:txBody>
      </p:sp>
      <p:sp>
        <p:nvSpPr>
          <p:cNvPr id="5" name="TextBox 4">
            <a:extLst>
              <a:ext uri="{FF2B5EF4-FFF2-40B4-BE49-F238E27FC236}">
                <a16:creationId xmlns:a16="http://schemas.microsoft.com/office/drawing/2014/main" id="{D0C54C95-24C1-4B66-82FB-1236C484C7DE}"/>
              </a:ext>
            </a:extLst>
          </p:cNvPr>
          <p:cNvSpPr txBox="1"/>
          <p:nvPr/>
        </p:nvSpPr>
        <p:spPr>
          <a:xfrm>
            <a:off x="1190755" y="1376991"/>
            <a:ext cx="8955568" cy="93571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rtl="0">
              <a:spcBef>
                <a:spcPts val="0"/>
              </a:spcBef>
              <a:spcAft>
                <a:spcPts val="0"/>
              </a:spcAft>
            </a:pPr>
            <a:r>
              <a:rPr lang="ar-SA" sz="3200" b="0" i="0" u="none" strike="noStrike" dirty="0">
                <a:solidFill>
                  <a:srgbClr val="000000"/>
                </a:solidFill>
                <a:effectLst/>
                <a:latin typeface="Arial" panose="020B0604020202020204" pitchFamily="34" charset="0"/>
              </a:rPr>
              <a:t>اهداف فريد عام 2018 </a:t>
            </a:r>
            <a:endParaRPr lang="ar-SA" sz="3200" b="0" dirty="0">
              <a:effectLst/>
            </a:endParaRPr>
          </a:p>
          <a:p>
            <a:pPr marL="457200" indent="-457200" algn="just" rtl="1">
              <a:lnSpc>
                <a:spcPct val="150000"/>
              </a:lnSpc>
              <a:spcBef>
                <a:spcPts val="0"/>
              </a:spcBef>
              <a:spcAft>
                <a:spcPts val="0"/>
              </a:spcAft>
              <a:buFont typeface="Arial" panose="020B0604020202020204" pitchFamily="34" charset="0"/>
              <a:buChar char="•"/>
            </a:pPr>
            <a:r>
              <a:rPr lang="ar-SA" sz="3200" b="0" i="0" dirty="0">
                <a:solidFill>
                  <a:srgbClr val="666666"/>
                </a:solidFill>
                <a:effectLst/>
                <a:latin typeface="Tajawal"/>
              </a:rPr>
              <a:t>تحقيق مبيعات بقيمه ٣,٥ مليون يورو.</a:t>
            </a:r>
          </a:p>
          <a:p>
            <a:pPr marL="457200" indent="-457200" algn="just" rtl="1">
              <a:lnSpc>
                <a:spcPct val="150000"/>
              </a:lnSpc>
              <a:spcBef>
                <a:spcPts val="0"/>
              </a:spcBef>
              <a:spcAft>
                <a:spcPts val="0"/>
              </a:spcAft>
              <a:buFont typeface="Arial" panose="020B0604020202020204" pitchFamily="34" charset="0"/>
              <a:buChar char="•"/>
            </a:pPr>
            <a:r>
              <a:rPr lang="ar-SA" sz="3200" b="0" i="0" dirty="0">
                <a:solidFill>
                  <a:srgbClr val="666666"/>
                </a:solidFill>
                <a:effectLst/>
                <a:latin typeface="Tajawal"/>
              </a:rPr>
              <a:t>الفوز بجائزه لآهتي لأفضل فكره مشروع رقمي.</a:t>
            </a:r>
            <a:endParaRPr lang="fi-FI" sz="3200" b="0" i="0" dirty="0">
              <a:solidFill>
                <a:srgbClr val="666666"/>
              </a:solidFill>
              <a:effectLst/>
              <a:latin typeface="Tajawal"/>
            </a:endParaRPr>
          </a:p>
          <a:p>
            <a:pPr algn="just" rtl="1">
              <a:lnSpc>
                <a:spcPct val="150000"/>
              </a:lnSpc>
              <a:spcBef>
                <a:spcPts val="0"/>
              </a:spcBef>
              <a:spcAft>
                <a:spcPts val="0"/>
              </a:spcAft>
            </a:pPr>
            <a:endParaRPr lang="fi-FI" sz="3200" dirty="0">
              <a:solidFill>
                <a:srgbClr val="666666"/>
              </a:solidFill>
              <a:latin typeface="Tajawal"/>
            </a:endParaRPr>
          </a:p>
          <a:p>
            <a:pPr algn="just" rtl="1">
              <a:lnSpc>
                <a:spcPct val="150000"/>
              </a:lnSpc>
              <a:spcBef>
                <a:spcPts val="0"/>
              </a:spcBef>
              <a:spcAft>
                <a:spcPts val="0"/>
              </a:spcAft>
            </a:pPr>
            <a:r>
              <a:rPr lang="ar-SA" sz="3200" dirty="0">
                <a:solidFill>
                  <a:srgbClr val="666666"/>
                </a:solidFill>
                <a:latin typeface="Tajawal"/>
              </a:rPr>
              <a:t>اهدافي المستقبليه</a:t>
            </a:r>
          </a:p>
          <a:p>
            <a:pPr marL="457200" indent="-457200" algn="just" rtl="1">
              <a:lnSpc>
                <a:spcPct val="150000"/>
              </a:lnSpc>
              <a:spcBef>
                <a:spcPts val="0"/>
              </a:spcBef>
              <a:spcAft>
                <a:spcPts val="0"/>
              </a:spcAft>
              <a:buFont typeface="Arial" panose="020B0604020202020204" pitchFamily="34" charset="0"/>
              <a:buChar char="•"/>
            </a:pPr>
            <a:r>
              <a:rPr lang="ar-SA" sz="3200" dirty="0">
                <a:solidFill>
                  <a:srgbClr val="666666"/>
                </a:solidFill>
                <a:latin typeface="Tajawal"/>
              </a:rPr>
              <a:t>٥٠٠٠٠ يورو مبيعات بالشهر</a:t>
            </a:r>
          </a:p>
          <a:p>
            <a:pPr marL="457200" indent="-457200" algn="just" rtl="1">
              <a:lnSpc>
                <a:spcPct val="150000"/>
              </a:lnSpc>
              <a:spcBef>
                <a:spcPts val="0"/>
              </a:spcBef>
              <a:spcAft>
                <a:spcPts val="0"/>
              </a:spcAft>
              <a:buFont typeface="Arial" panose="020B0604020202020204" pitchFamily="34" charset="0"/>
              <a:buChar char="•"/>
            </a:pPr>
            <a:r>
              <a:rPr lang="ar-SA" sz="3200" dirty="0">
                <a:solidFill>
                  <a:srgbClr val="666666"/>
                </a:solidFill>
                <a:latin typeface="Tajawal"/>
              </a:rPr>
              <a:t>أغنى مستشار في فنلندا.</a:t>
            </a:r>
          </a:p>
          <a:p>
            <a:pPr marL="457200" indent="-457200" algn="just" rtl="1">
              <a:lnSpc>
                <a:spcPct val="150000"/>
              </a:lnSpc>
              <a:spcBef>
                <a:spcPts val="0"/>
              </a:spcBef>
              <a:spcAft>
                <a:spcPts val="0"/>
              </a:spcAft>
              <a:buFont typeface="Arial" panose="020B0604020202020204" pitchFamily="34" charset="0"/>
              <a:buChar char="•"/>
            </a:pPr>
            <a:r>
              <a:rPr lang="ar-SA" sz="3200" dirty="0">
                <a:solidFill>
                  <a:srgbClr val="666666"/>
                </a:solidFill>
                <a:latin typeface="Tajawal"/>
              </a:rPr>
              <a:t>مبيعات  فرتيما إلى 5 ملايين يورو</a:t>
            </a:r>
            <a:r>
              <a:rPr lang="fi-FI" sz="3200" dirty="0">
                <a:solidFill>
                  <a:srgbClr val="666666"/>
                </a:solidFill>
                <a:latin typeface="Tajawal"/>
              </a:rPr>
              <a:t>.</a:t>
            </a:r>
          </a:p>
          <a:p>
            <a:pPr marL="457200" indent="-457200" algn="just" rtl="1">
              <a:lnSpc>
                <a:spcPct val="150000"/>
              </a:lnSpc>
              <a:spcBef>
                <a:spcPts val="0"/>
              </a:spcBef>
              <a:spcAft>
                <a:spcPts val="0"/>
              </a:spcAft>
              <a:buFont typeface="Arial" panose="020B0604020202020204" pitchFamily="34" charset="0"/>
              <a:buChar char="•"/>
            </a:pPr>
            <a:r>
              <a:rPr lang="ar-SA" sz="3200" dirty="0">
                <a:solidFill>
                  <a:srgbClr val="666666"/>
                </a:solidFill>
                <a:latin typeface="Tajawal"/>
              </a:rPr>
              <a:t>استلام وزاره بالأردن</a:t>
            </a:r>
            <a:r>
              <a:rPr lang="fi-FI" sz="3200" dirty="0">
                <a:solidFill>
                  <a:srgbClr val="666666"/>
                </a:solidFill>
                <a:latin typeface="Tajawal"/>
              </a:rPr>
              <a:t>.</a:t>
            </a:r>
          </a:p>
          <a:p>
            <a:pPr marL="457200" indent="-457200" algn="just" rtl="1">
              <a:lnSpc>
                <a:spcPct val="150000"/>
              </a:lnSpc>
              <a:spcBef>
                <a:spcPts val="0"/>
              </a:spcBef>
              <a:spcAft>
                <a:spcPts val="0"/>
              </a:spcAft>
              <a:buFont typeface="Arial" panose="020B0604020202020204" pitchFamily="34" charset="0"/>
              <a:buChar char="•"/>
            </a:pPr>
            <a:endParaRPr lang="fi-FI" sz="3200" dirty="0">
              <a:solidFill>
                <a:srgbClr val="666666"/>
              </a:solidFill>
              <a:latin typeface="Tajawal"/>
            </a:endParaRPr>
          </a:p>
          <a:p>
            <a:pPr algn="just" rtl="1">
              <a:lnSpc>
                <a:spcPct val="150000"/>
              </a:lnSpc>
              <a:spcBef>
                <a:spcPts val="0"/>
              </a:spcBef>
              <a:spcAft>
                <a:spcPts val="0"/>
              </a:spcAft>
            </a:pPr>
            <a:endParaRPr lang="fi-FI" sz="3200" b="0" i="0" dirty="0">
              <a:solidFill>
                <a:srgbClr val="666666"/>
              </a:solidFill>
              <a:effectLst/>
              <a:latin typeface="Tajawal"/>
            </a:endParaRPr>
          </a:p>
          <a:p>
            <a:pPr algn="just" rtl="1">
              <a:lnSpc>
                <a:spcPct val="150000"/>
              </a:lnSpc>
              <a:spcBef>
                <a:spcPts val="0"/>
              </a:spcBef>
              <a:spcAft>
                <a:spcPts val="0"/>
              </a:spcAft>
            </a:pPr>
            <a:endParaRPr lang="fi-FI" sz="3200" b="0" i="0" dirty="0">
              <a:solidFill>
                <a:srgbClr val="666666"/>
              </a:solidFill>
              <a:effectLst/>
              <a:latin typeface="Tajawal"/>
            </a:endParaRPr>
          </a:p>
          <a:p>
            <a:pPr algn="just" rtl="1">
              <a:lnSpc>
                <a:spcPct val="150000"/>
              </a:lnSpc>
              <a:spcBef>
                <a:spcPts val="0"/>
              </a:spcBef>
              <a:spcAft>
                <a:spcPts val="0"/>
              </a:spcAft>
            </a:pPr>
            <a:endParaRPr lang="ar-JO" sz="3200" dirty="0"/>
          </a:p>
        </p:txBody>
      </p:sp>
      <p:sp>
        <p:nvSpPr>
          <p:cNvPr id="2" name="TextBox 1">
            <a:extLst>
              <a:ext uri="{FF2B5EF4-FFF2-40B4-BE49-F238E27FC236}">
                <a16:creationId xmlns:a16="http://schemas.microsoft.com/office/drawing/2014/main" id="{78E20691-E05D-477D-8C58-7F3023AD400F}"/>
              </a:ext>
            </a:extLst>
          </p:cNvPr>
          <p:cNvSpPr txBox="1"/>
          <p:nvPr/>
        </p:nvSpPr>
        <p:spPr>
          <a:xfrm>
            <a:off x="10656278" y="779113"/>
            <a:ext cx="13200184" cy="99411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indent="-457200" algn="r">
              <a:buFont typeface="Arial" panose="020B0604020202020204" pitchFamily="34" charset="0"/>
              <a:buChar char="•"/>
            </a:pPr>
            <a:r>
              <a:rPr lang="ar-SA" sz="3200" b="0" i="0" u="none" strike="noStrike" dirty="0">
                <a:solidFill>
                  <a:srgbClr val="000000"/>
                </a:solidFill>
                <a:effectLst/>
                <a:latin typeface="Arial" panose="020B0604020202020204" pitchFamily="34" charset="0"/>
              </a:rPr>
              <a:t>أهداف الصحة واللياقة البدنية</a:t>
            </a:r>
            <a:endParaRPr lang="ar-SA" sz="3200" dirty="0">
              <a:solidFill>
                <a:srgbClr val="666666"/>
              </a:solidFill>
              <a:latin typeface="Tajawal"/>
            </a:endParaRPr>
          </a:p>
          <a:p>
            <a:pPr marL="457200" indent="-457200" algn="r" rtl="1">
              <a:buFont typeface="Arial" panose="020B0604020202020204" pitchFamily="34" charset="0"/>
              <a:buChar char="•"/>
            </a:pPr>
            <a:r>
              <a:rPr lang="ar-SA" sz="3200" dirty="0">
                <a:solidFill>
                  <a:srgbClr val="666666"/>
                </a:solidFill>
                <a:latin typeface="Tajawal"/>
              </a:rPr>
              <a:t>وزني ٨٠ كجم ، محافظه على شعر مثالي ، جسم رشيق مع السيطره التامه على نسبه دهون اقل من ١٥%</a:t>
            </a:r>
          </a:p>
          <a:p>
            <a:pPr marL="457200" indent="-457200" algn="r" rtl="1">
              <a:buFont typeface="Arial" panose="020B0604020202020204" pitchFamily="34" charset="0"/>
              <a:buChar char="•"/>
            </a:pPr>
            <a:r>
              <a:rPr lang="ar-SA" sz="3200" dirty="0">
                <a:solidFill>
                  <a:srgbClr val="666666"/>
                </a:solidFill>
                <a:latin typeface="Tajawal"/>
              </a:rPr>
              <a:t> طاقة طبيعية بدون استخدام اي منشطات غير  طبيعيه</a:t>
            </a:r>
          </a:p>
          <a:p>
            <a:pPr marL="457200" indent="-457200" algn="r" rtl="1">
              <a:buFont typeface="Arial" panose="020B0604020202020204" pitchFamily="34" charset="0"/>
              <a:buChar char="•"/>
            </a:pPr>
            <a:r>
              <a:rPr lang="ar-SA" sz="3200" dirty="0">
                <a:solidFill>
                  <a:srgbClr val="666666"/>
                </a:solidFill>
                <a:latin typeface="Tajawal"/>
              </a:rPr>
              <a:t>التركيز الذهني والوضوح الذي لا مثيل له كل يوم وطول اليوم. </a:t>
            </a:r>
            <a:endParaRPr lang="fi-FI" sz="3200" dirty="0">
              <a:solidFill>
                <a:srgbClr val="666666"/>
              </a:solidFill>
              <a:latin typeface="Tajawal"/>
            </a:endParaRPr>
          </a:p>
          <a:p>
            <a:pPr marL="457200" indent="-457200" algn="r" rtl="1">
              <a:buFont typeface="Arial" panose="020B0604020202020204" pitchFamily="34" charset="0"/>
              <a:buChar char="•"/>
            </a:pPr>
            <a:r>
              <a:rPr lang="ar-SA" sz="3200" dirty="0">
                <a:solidFill>
                  <a:srgbClr val="666666"/>
                </a:solidFill>
                <a:latin typeface="Tajawal"/>
              </a:rPr>
              <a:t>تناول اطعمه خالية من الوجبات السريعه والسلوكيات غير الصحية.</a:t>
            </a:r>
            <a:r>
              <a:rPr lang="fi-FI" sz="3200" dirty="0">
                <a:solidFill>
                  <a:srgbClr val="666666"/>
                </a:solidFill>
                <a:latin typeface="Tajawal"/>
              </a:rPr>
              <a:t> </a:t>
            </a:r>
            <a:r>
              <a:rPr lang="ar-SA" sz="3200" dirty="0">
                <a:solidFill>
                  <a:srgbClr val="666666"/>
                </a:solidFill>
                <a:latin typeface="Tajawal"/>
              </a:rPr>
              <a:t>قليل من السكر ، مياه معدنية ، الكثير من الخضروات ونظام غذائي متوازن.</a:t>
            </a:r>
          </a:p>
          <a:p>
            <a:pPr marL="457200" indent="-457200" algn="r" rtl="1">
              <a:spcBef>
                <a:spcPts val="0"/>
              </a:spcBef>
              <a:spcAft>
                <a:spcPts val="0"/>
              </a:spcAft>
              <a:buFont typeface="Arial" panose="020B0604020202020204" pitchFamily="34" charset="0"/>
              <a:buChar char="•"/>
            </a:pPr>
            <a:r>
              <a:rPr lang="ar-SA" sz="3200" dirty="0">
                <a:solidFill>
                  <a:srgbClr val="666666"/>
                </a:solidFill>
                <a:latin typeface="Tajawal"/>
              </a:rPr>
              <a:t>الاستيقاظ في الساعة 6 صباحًا كل يوم والذهاب إلى صالة الألعاب الرياضية لمدة 45 دقيقة.</a:t>
            </a:r>
          </a:p>
          <a:p>
            <a:pPr marL="457200" indent="-457200" algn="r" rtl="1">
              <a:spcBef>
                <a:spcPts val="0"/>
              </a:spcBef>
              <a:spcAft>
                <a:spcPts val="0"/>
              </a:spcAft>
              <a:buFont typeface="Arial" panose="020B0604020202020204" pitchFamily="34" charset="0"/>
              <a:buChar char="•"/>
            </a:pPr>
            <a:r>
              <a:rPr lang="ar-SA" sz="3200" dirty="0">
                <a:solidFill>
                  <a:srgbClr val="666666"/>
                </a:solidFill>
                <a:latin typeface="Tajawal"/>
              </a:rPr>
              <a:t>بدء يوم العمل في الساعة 7.30 صباحًا</a:t>
            </a:r>
            <a:r>
              <a:rPr lang="fi-FI" sz="3200" dirty="0">
                <a:solidFill>
                  <a:srgbClr val="666666"/>
                </a:solidFill>
                <a:latin typeface="Tajawal"/>
              </a:rPr>
              <a:t>. </a:t>
            </a:r>
            <a:r>
              <a:rPr lang="ar-SA" sz="3200" dirty="0">
                <a:solidFill>
                  <a:srgbClr val="666666"/>
                </a:solidFill>
                <a:latin typeface="Tajawal"/>
              </a:rPr>
              <a:t>النوم في الساعة 9 مساءً.</a:t>
            </a:r>
            <a:endParaRPr lang="fi-FI" sz="3200" dirty="0">
              <a:solidFill>
                <a:srgbClr val="666666"/>
              </a:solidFill>
              <a:latin typeface="Tajawal"/>
            </a:endParaRPr>
          </a:p>
          <a:p>
            <a:pPr algn="r" rtl="1">
              <a:spcBef>
                <a:spcPts val="0"/>
              </a:spcBef>
              <a:spcAft>
                <a:spcPts val="0"/>
              </a:spcAft>
            </a:pPr>
            <a:endParaRPr lang="ar-SA" sz="3200" dirty="0">
              <a:solidFill>
                <a:srgbClr val="666666"/>
              </a:solidFill>
              <a:latin typeface="Tajawal"/>
            </a:endParaRPr>
          </a:p>
          <a:p>
            <a:pPr algn="r" rtl="1">
              <a:spcBef>
                <a:spcPts val="0"/>
              </a:spcBef>
              <a:spcAft>
                <a:spcPts val="0"/>
              </a:spcAft>
            </a:pPr>
            <a:r>
              <a:rPr lang="ar-SA" sz="3200" b="1" dirty="0">
                <a:solidFill>
                  <a:srgbClr val="666666"/>
                </a:solidFill>
                <a:latin typeface="Tajawal"/>
              </a:rPr>
              <a:t>معايير لا جدال فيها</a:t>
            </a:r>
          </a:p>
          <a:p>
            <a:pPr marL="457200" indent="-457200" algn="r" rtl="1">
              <a:spcBef>
                <a:spcPts val="0"/>
              </a:spcBef>
              <a:spcAft>
                <a:spcPts val="0"/>
              </a:spcAft>
              <a:buFont typeface="Arial" panose="020B0604020202020204" pitchFamily="34" charset="0"/>
              <a:buChar char="•"/>
            </a:pPr>
            <a:r>
              <a:rPr lang="ar-SA" sz="3200" dirty="0">
                <a:solidFill>
                  <a:srgbClr val="666666"/>
                </a:solidFill>
                <a:latin typeface="Tajawal"/>
              </a:rPr>
              <a:t>صادق - لن أكذب أبدًا على نفسي أو على أي شخص آخر.</a:t>
            </a:r>
          </a:p>
          <a:p>
            <a:pPr marL="457200" indent="-457200" algn="r" rtl="1">
              <a:spcBef>
                <a:spcPts val="0"/>
              </a:spcBef>
              <a:spcAft>
                <a:spcPts val="0"/>
              </a:spcAft>
              <a:buFont typeface="Arial" panose="020B0604020202020204" pitchFamily="34" charset="0"/>
              <a:buChar char="•"/>
            </a:pPr>
            <a:r>
              <a:rPr lang="ar-SA" sz="3200" dirty="0">
                <a:solidFill>
                  <a:srgbClr val="666666"/>
                </a:solidFill>
                <a:latin typeface="Tajawal"/>
              </a:rPr>
              <a:t>دقيق - لن أتأخر أبدًا أو أفوت موعدًا نهائيًا لأي شيء.</a:t>
            </a:r>
          </a:p>
          <a:p>
            <a:pPr marL="457200" indent="-457200" algn="r" rtl="1">
              <a:spcBef>
                <a:spcPts val="0"/>
              </a:spcBef>
              <a:spcAft>
                <a:spcPts val="0"/>
              </a:spcAft>
              <a:buFont typeface="Arial" panose="020B0604020202020204" pitchFamily="34" charset="0"/>
              <a:buChar char="•"/>
            </a:pPr>
            <a:r>
              <a:rPr lang="ar-SA" sz="3200" dirty="0">
                <a:solidFill>
                  <a:srgbClr val="666666"/>
                </a:solidFill>
                <a:latin typeface="Tajawal"/>
              </a:rPr>
              <a:t>رجل ملتزم بكلمته - لن أعطي كلمتي لنفسي أو لأي شخص آخر ما لم يكن ذلك مؤكدًا تمامًا.</a:t>
            </a:r>
          </a:p>
          <a:p>
            <a:pPr marL="457200" indent="-457200" algn="r" rtl="1">
              <a:spcBef>
                <a:spcPts val="0"/>
              </a:spcBef>
              <a:spcAft>
                <a:spcPts val="0"/>
              </a:spcAft>
              <a:buFont typeface="Arial" panose="020B0604020202020204" pitchFamily="34" charset="0"/>
              <a:buChar char="•"/>
            </a:pPr>
            <a:r>
              <a:rPr lang="ar-SA" sz="3200" dirty="0">
                <a:solidFill>
                  <a:srgbClr val="666666"/>
                </a:solidFill>
                <a:latin typeface="Tajawal"/>
              </a:rPr>
              <a:t>بلا هوادة - لن أخسر معاركي أبدًا ولن أستسلم أبدًا ، لا لأي شخص على وجه الأرض ولا أبدًا.</a:t>
            </a:r>
          </a:p>
          <a:p>
            <a:pPr marL="457200" indent="-457200" algn="r" rtl="1">
              <a:spcBef>
                <a:spcPts val="0"/>
              </a:spcBef>
              <a:spcAft>
                <a:spcPts val="0"/>
              </a:spcAft>
              <a:buFont typeface="Arial" panose="020B0604020202020204" pitchFamily="34" charset="0"/>
              <a:buChar char="•"/>
            </a:pPr>
            <a:r>
              <a:rPr lang="ar-SA" sz="3200" dirty="0">
                <a:solidFill>
                  <a:srgbClr val="666666"/>
                </a:solidFill>
                <a:latin typeface="Tajawal"/>
              </a:rPr>
              <a:t>مسؤول - سأراقب كل دولار يُجنى ويُنفق وأتأكد من أنني دائمًا قوي ماليًا</a:t>
            </a:r>
            <a:r>
              <a:rPr lang="fi-FI" sz="3200" dirty="0">
                <a:solidFill>
                  <a:srgbClr val="666666"/>
                </a:solidFill>
                <a:latin typeface="Tajawal"/>
              </a:rPr>
              <a:t>.</a:t>
            </a:r>
          </a:p>
          <a:p>
            <a:pPr marL="457200" indent="-457200" algn="r" rtl="1">
              <a:spcBef>
                <a:spcPts val="0"/>
              </a:spcBef>
              <a:spcAft>
                <a:spcPts val="0"/>
              </a:spcAft>
              <a:buFont typeface="Arial" panose="020B0604020202020204" pitchFamily="34" charset="0"/>
              <a:buChar char="•"/>
            </a:pPr>
            <a:r>
              <a:rPr lang="ar-SA" sz="3200" dirty="0">
                <a:solidFill>
                  <a:srgbClr val="666666"/>
                </a:solidFill>
                <a:latin typeface="Tajawal"/>
              </a:rPr>
              <a:t>مواجهة الخوف والخوف من أي شيء في العالم.</a:t>
            </a:r>
          </a:p>
        </p:txBody>
      </p:sp>
    </p:spTree>
    <p:extLst>
      <p:ext uri="{BB962C8B-B14F-4D97-AF65-F5344CB8AC3E}">
        <p14:creationId xmlns:p14="http://schemas.microsoft.com/office/powerpoint/2010/main" val="407935483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dirty="0"/>
          </a:p>
        </p:txBody>
      </p:sp>
      <p:sp>
        <p:nvSpPr>
          <p:cNvPr id="82" name="Point one…"/>
          <p:cNvSpPr txBox="1"/>
          <p:nvPr/>
        </p:nvSpPr>
        <p:spPr>
          <a:xfrm>
            <a:off x="2557359" y="959492"/>
            <a:ext cx="19933363" cy="759822"/>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spAutoFit/>
          </a:bodyPr>
          <a:lstStyle/>
          <a:p>
            <a:pPr algn="ctr" fontAlgn="base"/>
            <a:r>
              <a:rPr lang="ar-SA" sz="4000" b="1" i="0" u="none" strike="noStrike" dirty="0">
                <a:solidFill>
                  <a:srgbClr val="333333"/>
                </a:solidFill>
                <a:effectLst/>
                <a:latin typeface="Almarai" pitchFamily="2" charset="-78"/>
                <a:cs typeface="Almarai" pitchFamily="2" charset="-78"/>
              </a:rPr>
              <a:t>تأكيدات فريد </a:t>
            </a:r>
            <a:r>
              <a:rPr lang="ar-SA" sz="4000" b="1" i="0" u="none" strike="noStrike" dirty="0" err="1">
                <a:solidFill>
                  <a:srgbClr val="333333"/>
                </a:solidFill>
                <a:effectLst/>
                <a:latin typeface="Almarai" pitchFamily="2" charset="-78"/>
                <a:cs typeface="Almarai" pitchFamily="2" charset="-78"/>
              </a:rPr>
              <a:t>شخاترة</a:t>
            </a:r>
            <a:endParaRPr lang="ar-SA" sz="4000" b="1" i="0" u="none" strike="noStrike" dirty="0">
              <a:solidFill>
                <a:srgbClr val="333333"/>
              </a:solidFill>
              <a:effectLst/>
              <a:latin typeface="Almarai" pitchFamily="2" charset="-78"/>
              <a:cs typeface="Almarai" pitchFamily="2" charset="-78"/>
            </a:endParaRPr>
          </a:p>
        </p:txBody>
      </p:sp>
      <p:sp>
        <p:nvSpPr>
          <p:cNvPr id="5" name="TextBox 4">
            <a:extLst>
              <a:ext uri="{FF2B5EF4-FFF2-40B4-BE49-F238E27FC236}">
                <a16:creationId xmlns:a16="http://schemas.microsoft.com/office/drawing/2014/main" id="{D0C54C95-24C1-4B66-82FB-1236C484C7DE}"/>
              </a:ext>
            </a:extLst>
          </p:cNvPr>
          <p:cNvSpPr txBox="1"/>
          <p:nvPr/>
        </p:nvSpPr>
        <p:spPr>
          <a:xfrm>
            <a:off x="1419357" y="2475157"/>
            <a:ext cx="21545284" cy="77796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rtl="1">
              <a:lnSpc>
                <a:spcPct val="150000"/>
              </a:lnSpc>
              <a:spcBef>
                <a:spcPts val="0"/>
              </a:spcBef>
              <a:spcAft>
                <a:spcPts val="0"/>
              </a:spcAft>
            </a:pPr>
            <a:r>
              <a:rPr lang="ar-SA" sz="2400" b="0" i="0" dirty="0">
                <a:solidFill>
                  <a:srgbClr val="666666"/>
                </a:solidFill>
                <a:effectLst/>
                <a:latin typeface="Tajawal"/>
              </a:rPr>
              <a:t>• أنا ناجح في كل ما أفعله ، ولا يمكن إيقافي وأشعر بالموهبة الخارقه  والتقدير.</a:t>
            </a:r>
          </a:p>
          <a:p>
            <a:pPr algn="just" rtl="1">
              <a:lnSpc>
                <a:spcPct val="150000"/>
              </a:lnSpc>
              <a:spcBef>
                <a:spcPts val="0"/>
              </a:spcBef>
              <a:spcAft>
                <a:spcPts val="0"/>
              </a:spcAft>
            </a:pPr>
            <a:r>
              <a:rPr lang="ar-SA" sz="2400" b="0" i="0" dirty="0">
                <a:solidFill>
                  <a:srgbClr val="666666"/>
                </a:solidFill>
                <a:effectLst/>
                <a:latin typeface="Tajawal"/>
              </a:rPr>
              <a:t>• أنا واثق من قدرتي على النجاح في أي شيء أريد القيام به ، أشعر بالذكاء والقوة.</a:t>
            </a:r>
          </a:p>
          <a:p>
            <a:pPr algn="just" rtl="1">
              <a:lnSpc>
                <a:spcPct val="150000"/>
              </a:lnSpc>
              <a:spcBef>
                <a:spcPts val="0"/>
              </a:spcBef>
              <a:spcAft>
                <a:spcPts val="0"/>
              </a:spcAft>
            </a:pPr>
            <a:r>
              <a:rPr lang="ar-SA" sz="2400" b="0" i="0" dirty="0">
                <a:solidFill>
                  <a:srgbClr val="666666"/>
                </a:solidFill>
                <a:effectLst/>
                <a:latin typeface="Tajawal"/>
              </a:rPr>
              <a:t>• أتعلم بسهولة وسرعة الدروس التي تعرضت لها بالحياة ، ولا تزال النكسة أو الفشل بالنسبة لي بمثابة فوز وخطوة إلى الأمام ، أشعر بالراحة والسعادة والثقة.</a:t>
            </a:r>
          </a:p>
          <a:p>
            <a:pPr algn="just" rtl="1">
              <a:lnSpc>
                <a:spcPct val="150000"/>
              </a:lnSpc>
              <a:spcBef>
                <a:spcPts val="0"/>
              </a:spcBef>
              <a:spcAft>
                <a:spcPts val="0"/>
              </a:spcAft>
            </a:pPr>
            <a:r>
              <a:rPr lang="ar-SA" sz="2400" b="0" i="0" dirty="0">
                <a:solidFill>
                  <a:srgbClr val="666666"/>
                </a:solidFill>
                <a:effectLst/>
                <a:latin typeface="Tajawal"/>
              </a:rPr>
              <a:t>• أنا منفتح على جميع الاحتمالات وأبقى متفتح الذهن في جميع الأوقات ، أشعر بالراحة عندما أكون في مواقف غريبة وأؤمن بقدرتي على اكتشاف الأشياء والفوز. أشعر بالثقة والنجاح.</a:t>
            </a:r>
          </a:p>
          <a:p>
            <a:pPr algn="just" rtl="1">
              <a:lnSpc>
                <a:spcPct val="150000"/>
              </a:lnSpc>
              <a:spcBef>
                <a:spcPts val="0"/>
              </a:spcBef>
              <a:spcAft>
                <a:spcPts val="0"/>
              </a:spcAft>
            </a:pPr>
            <a:r>
              <a:rPr lang="ar-SA" sz="2400" b="0" i="0" dirty="0">
                <a:solidFill>
                  <a:srgbClr val="666666"/>
                </a:solidFill>
                <a:effectLst/>
                <a:latin typeface="Tajawal"/>
              </a:rPr>
              <a:t>• أنا دائمًا في المكان المناسب في الوقت المناسب ، والفوز سهل بالنسبة لي وأشعر بالقوة والموهبة.</a:t>
            </a:r>
          </a:p>
          <a:p>
            <a:pPr algn="just" rtl="1">
              <a:lnSpc>
                <a:spcPct val="150000"/>
              </a:lnSpc>
              <a:spcBef>
                <a:spcPts val="0"/>
              </a:spcBef>
              <a:spcAft>
                <a:spcPts val="0"/>
              </a:spcAft>
            </a:pPr>
            <a:r>
              <a:rPr lang="ar-SA" sz="2400" b="0" i="0" dirty="0">
                <a:solidFill>
                  <a:srgbClr val="666666"/>
                </a:solidFill>
                <a:effectLst/>
                <a:latin typeface="Tajawal"/>
              </a:rPr>
              <a:t>• لدي قدرة كبيرة على تعلم مهارات جديدة تدعم نجاحي ، فأنا سريع التعلم وأرتقي بسرعة إلى القمة في أي مجال أختار اللعب فيه. أشعر بالموهبة والأهلية.</a:t>
            </a:r>
          </a:p>
          <a:p>
            <a:pPr algn="just" rtl="1">
              <a:lnSpc>
                <a:spcPct val="150000"/>
              </a:lnSpc>
              <a:spcBef>
                <a:spcPts val="0"/>
              </a:spcBef>
              <a:spcAft>
                <a:spcPts val="0"/>
              </a:spcAft>
            </a:pPr>
            <a:r>
              <a:rPr lang="ar-SA" sz="2400" b="0" i="0" dirty="0">
                <a:solidFill>
                  <a:srgbClr val="666666"/>
                </a:solidFill>
                <a:effectLst/>
                <a:latin typeface="Tajawal"/>
              </a:rPr>
              <a:t>• أتبنى كل التغيير وأستخدمه في مصلحتي العليا ، فأنا كيميائي قادر على تحقيق النجاح من أي موقف في الحياة وأكافأ عليه. أشعر بأنني مميز وذكي.</a:t>
            </a:r>
          </a:p>
          <a:p>
            <a:pPr algn="just" rtl="1">
              <a:lnSpc>
                <a:spcPct val="150000"/>
              </a:lnSpc>
              <a:spcBef>
                <a:spcPts val="0"/>
              </a:spcBef>
              <a:spcAft>
                <a:spcPts val="0"/>
              </a:spcAft>
            </a:pPr>
            <a:r>
              <a:rPr lang="ar-SA" sz="2400" b="0" i="0" dirty="0">
                <a:solidFill>
                  <a:srgbClr val="666666"/>
                </a:solidFill>
                <a:effectLst/>
                <a:latin typeface="Tajawal"/>
              </a:rPr>
              <a:t>• أنا أحب وأحترم نفسي وهذا يسمح لي بإثراء العلاقات ، ويحبني الآخرون ويحترمونني وأحب نفسي وأحترمها. أنا شخص رائع وأنا فخور بما أنا عليه الآن. أشعر بالراحة والقوة.</a:t>
            </a:r>
          </a:p>
          <a:p>
            <a:pPr algn="just" rtl="1">
              <a:lnSpc>
                <a:spcPct val="150000"/>
              </a:lnSpc>
              <a:spcBef>
                <a:spcPts val="0"/>
              </a:spcBef>
              <a:spcAft>
                <a:spcPts val="0"/>
              </a:spcAft>
            </a:pPr>
            <a:r>
              <a:rPr lang="ar-SA" sz="2400" b="0" i="0" dirty="0">
                <a:solidFill>
                  <a:srgbClr val="666666"/>
                </a:solidFill>
                <a:effectLst/>
                <a:latin typeface="Tajawal"/>
              </a:rPr>
              <a:t>• أتقدم بالشكر باستمرار بينما أتحرك كل يوم ، أفهم أنني موهوب أنني متواضع.</a:t>
            </a:r>
          </a:p>
          <a:p>
            <a:pPr algn="just" rtl="1">
              <a:lnSpc>
                <a:spcPct val="150000"/>
              </a:lnSpc>
              <a:spcBef>
                <a:spcPts val="0"/>
              </a:spcBef>
              <a:spcAft>
                <a:spcPts val="0"/>
              </a:spcAft>
            </a:pPr>
            <a:r>
              <a:rPr lang="ar-SA" sz="2400" b="0" i="0" dirty="0">
                <a:solidFill>
                  <a:srgbClr val="666666"/>
                </a:solidFill>
                <a:effectLst/>
                <a:latin typeface="Tajawal"/>
              </a:rPr>
              <a:t>• أعترف بالبركات التي تلقيتها في حياتي بامتنان ، وأشعر بالفخر والتواضع.</a:t>
            </a:r>
          </a:p>
          <a:p>
            <a:pPr algn="just" rtl="1">
              <a:lnSpc>
                <a:spcPct val="150000"/>
              </a:lnSpc>
              <a:spcBef>
                <a:spcPts val="0"/>
              </a:spcBef>
              <a:spcAft>
                <a:spcPts val="0"/>
              </a:spcAft>
            </a:pPr>
            <a:r>
              <a:rPr lang="ar-SA" sz="2400" b="0" i="0" dirty="0">
                <a:solidFill>
                  <a:srgbClr val="666666"/>
                </a:solidFill>
                <a:effectLst/>
                <a:latin typeface="Tajawal"/>
              </a:rPr>
              <a:t>• أمتلك الحكمة والقوة والدافع والإلهام والشغف لإنجاز أي شيء وكل شيء أختاره. أشعر بأنني مؤهل ولا يمكن وقفي.</a:t>
            </a:r>
          </a:p>
          <a:p>
            <a:pPr algn="just" rtl="1">
              <a:lnSpc>
                <a:spcPct val="150000"/>
              </a:lnSpc>
              <a:spcBef>
                <a:spcPts val="0"/>
              </a:spcBef>
              <a:spcAft>
                <a:spcPts val="0"/>
              </a:spcAft>
            </a:pPr>
            <a:r>
              <a:rPr lang="ar-SA" sz="2400" b="0" i="0" dirty="0">
                <a:solidFill>
                  <a:srgbClr val="666666"/>
                </a:solidFill>
                <a:effectLst/>
                <a:latin typeface="Tajawal"/>
              </a:rPr>
              <a:t>• أنا أزدهر في الصحة ، وأزدهر في الموارد المالية ، وأزدهر في الحب ، وأزدهر في سلام وأنا إنسان لا يمكن إيقافه. أشعر بالشجاعة والقوة في كل ما أفعله.</a:t>
            </a:r>
          </a:p>
          <a:p>
            <a:pPr algn="just" rtl="1">
              <a:lnSpc>
                <a:spcPct val="150000"/>
              </a:lnSpc>
              <a:spcBef>
                <a:spcPts val="0"/>
              </a:spcBef>
              <a:spcAft>
                <a:spcPts val="0"/>
              </a:spcAft>
            </a:pPr>
            <a:r>
              <a:rPr lang="ar-SA" sz="2400" b="0" i="0" dirty="0">
                <a:solidFill>
                  <a:srgbClr val="666666"/>
                </a:solidFill>
                <a:effectLst/>
                <a:latin typeface="Tajawal"/>
              </a:rPr>
              <a:t>م</a:t>
            </a:r>
            <a:endParaRPr lang="ar-JO" sz="2400" dirty="0"/>
          </a:p>
        </p:txBody>
      </p:sp>
    </p:spTree>
    <p:extLst>
      <p:ext uri="{BB962C8B-B14F-4D97-AF65-F5344CB8AC3E}">
        <p14:creationId xmlns:p14="http://schemas.microsoft.com/office/powerpoint/2010/main" val="98262841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dirty="0"/>
          </a:p>
        </p:txBody>
      </p:sp>
      <p:sp>
        <p:nvSpPr>
          <p:cNvPr id="82" name="Point one…"/>
          <p:cNvSpPr txBox="1"/>
          <p:nvPr/>
        </p:nvSpPr>
        <p:spPr>
          <a:xfrm>
            <a:off x="8170872" y="448865"/>
            <a:ext cx="9312255" cy="1067599"/>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spAutoFit/>
          </a:bodyPr>
          <a:lstStyle/>
          <a:p>
            <a:pPr rtl="0">
              <a:spcBef>
                <a:spcPts val="0"/>
              </a:spcBef>
              <a:spcAft>
                <a:spcPts val="0"/>
              </a:spcAft>
            </a:pPr>
            <a:r>
              <a:rPr lang="ar-SA" sz="6000" b="0" i="0" u="none" strike="noStrike" dirty="0">
                <a:solidFill>
                  <a:srgbClr val="000000"/>
                </a:solidFill>
                <a:effectLst/>
                <a:latin typeface="Arial" panose="020B0604020202020204" pitchFamily="34" charset="0"/>
              </a:rPr>
              <a:t>ممتلكات فريد </a:t>
            </a:r>
          </a:p>
        </p:txBody>
      </p:sp>
      <p:sp>
        <p:nvSpPr>
          <p:cNvPr id="5" name="TextBox 4">
            <a:extLst>
              <a:ext uri="{FF2B5EF4-FFF2-40B4-BE49-F238E27FC236}">
                <a16:creationId xmlns:a16="http://schemas.microsoft.com/office/drawing/2014/main" id="{D0C54C95-24C1-4B66-82FB-1236C484C7DE}"/>
              </a:ext>
            </a:extLst>
          </p:cNvPr>
          <p:cNvSpPr txBox="1"/>
          <p:nvPr/>
        </p:nvSpPr>
        <p:spPr>
          <a:xfrm>
            <a:off x="434729" y="1806941"/>
            <a:ext cx="22244539" cy="1131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rtl="1">
              <a:lnSpc>
                <a:spcPct val="150000"/>
              </a:lnSpc>
              <a:spcBef>
                <a:spcPts val="0"/>
              </a:spcBef>
              <a:spcAft>
                <a:spcPts val="0"/>
              </a:spcAft>
            </a:pPr>
            <a:r>
              <a:rPr lang="ar-SA" sz="2400" b="0" i="0" u="none" strike="noStrike" dirty="0">
                <a:solidFill>
                  <a:srgbClr val="000000"/>
                </a:solidFill>
                <a:effectLst/>
                <a:latin typeface="Arial" panose="020B0604020202020204" pitchFamily="34" charset="0"/>
              </a:rPr>
              <a:t>مليونير يمتلك عدة فلل في دول مختلفة، هذه الفلل تطل على البحر، يمتلك في كل فيلا ثلاث سيارات سباق بعده اشكال وانواع والوان مختلفه،  يمتلك حدائق واسعه شاسعه يوجد فيها مسابح.</a:t>
            </a:r>
            <a:r>
              <a:rPr lang="fi-FI" sz="2400" b="0" i="0" u="none" strike="noStrike" dirty="0">
                <a:solidFill>
                  <a:srgbClr val="000000"/>
                </a:solidFill>
                <a:effectLst/>
                <a:latin typeface="Arial" panose="020B0604020202020204" pitchFamily="34" charset="0"/>
              </a:rPr>
              <a:t> </a:t>
            </a:r>
            <a:r>
              <a:rPr lang="ar-SA" sz="2400" b="0" i="0" u="none" strike="noStrike" dirty="0">
                <a:solidFill>
                  <a:srgbClr val="000000"/>
                </a:solidFill>
                <a:effectLst/>
                <a:latin typeface="Arial" panose="020B0604020202020204" pitchFamily="34" charset="0"/>
              </a:rPr>
              <a:t> يمتلك طائره خاصه للسفر. وقارب فاخر. مصادر دخله متعدده كلها تدار من خلال الانترنت ولديه فريق عمل دولي يقوم بمتابعه اعماله.</a:t>
            </a:r>
            <a:endParaRPr lang="ar-JO" sz="2400" dirty="0"/>
          </a:p>
        </p:txBody>
      </p:sp>
      <p:pic>
        <p:nvPicPr>
          <p:cNvPr id="3" name="Picture 2">
            <a:extLst>
              <a:ext uri="{FF2B5EF4-FFF2-40B4-BE49-F238E27FC236}">
                <a16:creationId xmlns:a16="http://schemas.microsoft.com/office/drawing/2014/main" id="{0896F69C-1364-4D71-A273-641ACB1CAE08}"/>
              </a:ext>
            </a:extLst>
          </p:cNvPr>
          <p:cNvPicPr>
            <a:picLocks noChangeAspect="1"/>
          </p:cNvPicPr>
          <p:nvPr/>
        </p:nvPicPr>
        <p:blipFill>
          <a:blip r:embed="rId2"/>
          <a:stretch>
            <a:fillRect/>
          </a:stretch>
        </p:blipFill>
        <p:spPr>
          <a:xfrm>
            <a:off x="1" y="3298824"/>
            <a:ext cx="16696944" cy="10417175"/>
          </a:xfrm>
          <a:prstGeom prst="rect">
            <a:avLst/>
          </a:prstGeom>
        </p:spPr>
      </p:pic>
      <p:pic>
        <p:nvPicPr>
          <p:cNvPr id="6" name="Picture 5">
            <a:extLst>
              <a:ext uri="{FF2B5EF4-FFF2-40B4-BE49-F238E27FC236}">
                <a16:creationId xmlns:a16="http://schemas.microsoft.com/office/drawing/2014/main" id="{71A2EF06-CF36-4569-82AE-269029806859}"/>
              </a:ext>
            </a:extLst>
          </p:cNvPr>
          <p:cNvPicPr>
            <a:picLocks noChangeAspect="1"/>
          </p:cNvPicPr>
          <p:nvPr/>
        </p:nvPicPr>
        <p:blipFill rotWithShape="1">
          <a:blip r:embed="rId3"/>
          <a:srcRect l="63506" t="51833" r="-394" b="-430"/>
          <a:stretch/>
        </p:blipFill>
        <p:spPr>
          <a:xfrm>
            <a:off x="16455285" y="8545576"/>
            <a:ext cx="7928713" cy="5170424"/>
          </a:xfrm>
          <a:prstGeom prst="rect">
            <a:avLst/>
          </a:prstGeom>
        </p:spPr>
      </p:pic>
      <p:pic>
        <p:nvPicPr>
          <p:cNvPr id="8" name="Picture 7">
            <a:extLst>
              <a:ext uri="{FF2B5EF4-FFF2-40B4-BE49-F238E27FC236}">
                <a16:creationId xmlns:a16="http://schemas.microsoft.com/office/drawing/2014/main" id="{8BA549E6-CF36-4406-8627-CB78671E7709}"/>
              </a:ext>
            </a:extLst>
          </p:cNvPr>
          <p:cNvPicPr>
            <a:picLocks noChangeAspect="1"/>
          </p:cNvPicPr>
          <p:nvPr/>
        </p:nvPicPr>
        <p:blipFill>
          <a:blip r:embed="rId4"/>
          <a:stretch>
            <a:fillRect/>
          </a:stretch>
        </p:blipFill>
        <p:spPr>
          <a:xfrm>
            <a:off x="16696944" y="3298824"/>
            <a:ext cx="7729259" cy="4368068"/>
          </a:xfrm>
          <a:prstGeom prst="rect">
            <a:avLst/>
          </a:prstGeom>
        </p:spPr>
      </p:pic>
      <p:pic>
        <p:nvPicPr>
          <p:cNvPr id="10" name="Picture 9">
            <a:extLst>
              <a:ext uri="{FF2B5EF4-FFF2-40B4-BE49-F238E27FC236}">
                <a16:creationId xmlns:a16="http://schemas.microsoft.com/office/drawing/2014/main" id="{1668D6E1-9A11-49F4-8E68-FA60DB8F0E38}"/>
              </a:ext>
            </a:extLst>
          </p:cNvPr>
          <p:cNvPicPr>
            <a:picLocks noChangeAspect="1"/>
          </p:cNvPicPr>
          <p:nvPr/>
        </p:nvPicPr>
        <p:blipFill>
          <a:blip r:embed="rId5"/>
          <a:stretch>
            <a:fillRect/>
          </a:stretch>
        </p:blipFill>
        <p:spPr>
          <a:xfrm>
            <a:off x="16497490" y="7493000"/>
            <a:ext cx="7886508" cy="4133715"/>
          </a:xfrm>
          <a:prstGeom prst="rect">
            <a:avLst/>
          </a:prstGeom>
        </p:spPr>
      </p:pic>
    </p:spTree>
    <p:extLst>
      <p:ext uri="{BB962C8B-B14F-4D97-AF65-F5344CB8AC3E}">
        <p14:creationId xmlns:p14="http://schemas.microsoft.com/office/powerpoint/2010/main" val="44480929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dirty="0"/>
          </a:p>
        </p:txBody>
      </p:sp>
      <p:sp>
        <p:nvSpPr>
          <p:cNvPr id="82" name="Point one…"/>
          <p:cNvSpPr txBox="1"/>
          <p:nvPr/>
        </p:nvSpPr>
        <p:spPr>
          <a:xfrm>
            <a:off x="8170872" y="448865"/>
            <a:ext cx="9312255" cy="1067599"/>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spAutoFit/>
          </a:bodyPr>
          <a:lstStyle/>
          <a:p>
            <a:pPr rtl="0">
              <a:spcBef>
                <a:spcPts val="0"/>
              </a:spcBef>
              <a:spcAft>
                <a:spcPts val="0"/>
              </a:spcAft>
            </a:pPr>
            <a:r>
              <a:rPr lang="ar-SA" sz="6000" b="0" i="0" u="none" strike="noStrike" dirty="0">
                <a:solidFill>
                  <a:srgbClr val="000000"/>
                </a:solidFill>
                <a:effectLst/>
                <a:latin typeface="Arial" panose="020B0604020202020204" pitchFamily="34" charset="0"/>
              </a:rPr>
              <a:t>مكتب فريد </a:t>
            </a:r>
            <a:r>
              <a:rPr lang="ar-SA" sz="6000" b="0" i="0" u="none" strike="noStrike" dirty="0" err="1">
                <a:solidFill>
                  <a:srgbClr val="000000"/>
                </a:solidFill>
                <a:effectLst/>
                <a:latin typeface="Arial" panose="020B0604020202020204" pitchFamily="34" charset="0"/>
              </a:rPr>
              <a:t>شخاتره</a:t>
            </a:r>
            <a:endParaRPr lang="ar-SA" sz="6000" b="0" i="0" u="none" strike="noStrike" dirty="0">
              <a:solidFill>
                <a:srgbClr val="000000"/>
              </a:solidFill>
              <a:effectLst/>
              <a:latin typeface="Arial" panose="020B0604020202020204" pitchFamily="34" charset="0"/>
            </a:endParaRPr>
          </a:p>
        </p:txBody>
      </p:sp>
      <p:sp>
        <p:nvSpPr>
          <p:cNvPr id="5" name="TextBox 4">
            <a:extLst>
              <a:ext uri="{FF2B5EF4-FFF2-40B4-BE49-F238E27FC236}">
                <a16:creationId xmlns:a16="http://schemas.microsoft.com/office/drawing/2014/main" id="{D0C54C95-24C1-4B66-82FB-1236C484C7DE}"/>
              </a:ext>
            </a:extLst>
          </p:cNvPr>
          <p:cNvSpPr txBox="1"/>
          <p:nvPr/>
        </p:nvSpPr>
        <p:spPr>
          <a:xfrm>
            <a:off x="434729" y="1806941"/>
            <a:ext cx="22244539" cy="5776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rtl="1">
              <a:lnSpc>
                <a:spcPct val="150000"/>
              </a:lnSpc>
              <a:spcBef>
                <a:spcPts val="0"/>
              </a:spcBef>
              <a:spcAft>
                <a:spcPts val="0"/>
              </a:spcAft>
            </a:pPr>
            <a:r>
              <a:rPr lang="ar-SA" sz="2400" b="0" i="0" u="none" strike="noStrike" dirty="0">
                <a:solidFill>
                  <a:srgbClr val="000000"/>
                </a:solidFill>
                <a:effectLst/>
                <a:latin typeface="Arial" panose="020B0604020202020204" pitchFamily="34" charset="0"/>
              </a:rPr>
              <a:t>موقع خلاب وابواب زجاجيه تطل على البحر، اضاءه تجوب المكان، جو استوائي، تصميم احترافي عصري ابداعي. اذكى الاشخاص يعملون لدي ومحاط بنخبة رجال الأعمال.</a:t>
            </a:r>
            <a:endParaRPr lang="ar-JO" sz="2400" dirty="0"/>
          </a:p>
        </p:txBody>
      </p:sp>
      <p:pic>
        <p:nvPicPr>
          <p:cNvPr id="4" name="Picture 3">
            <a:extLst>
              <a:ext uri="{FF2B5EF4-FFF2-40B4-BE49-F238E27FC236}">
                <a16:creationId xmlns:a16="http://schemas.microsoft.com/office/drawing/2014/main" id="{901F402D-FB1C-4F20-8976-881534D9C8F5}"/>
              </a:ext>
            </a:extLst>
          </p:cNvPr>
          <p:cNvPicPr>
            <a:picLocks noChangeAspect="1"/>
          </p:cNvPicPr>
          <p:nvPr/>
        </p:nvPicPr>
        <p:blipFill>
          <a:blip r:embed="rId2"/>
          <a:stretch>
            <a:fillRect/>
          </a:stretch>
        </p:blipFill>
        <p:spPr>
          <a:xfrm>
            <a:off x="0" y="2819104"/>
            <a:ext cx="17619785" cy="10896896"/>
          </a:xfrm>
          <a:prstGeom prst="rect">
            <a:avLst/>
          </a:prstGeom>
        </p:spPr>
      </p:pic>
      <p:pic>
        <p:nvPicPr>
          <p:cNvPr id="8" name="Picture 7">
            <a:extLst>
              <a:ext uri="{FF2B5EF4-FFF2-40B4-BE49-F238E27FC236}">
                <a16:creationId xmlns:a16="http://schemas.microsoft.com/office/drawing/2014/main" id="{42303926-4AF9-4178-87F2-442B889E2929}"/>
              </a:ext>
            </a:extLst>
          </p:cNvPr>
          <p:cNvPicPr>
            <a:picLocks noChangeAspect="1"/>
          </p:cNvPicPr>
          <p:nvPr/>
        </p:nvPicPr>
        <p:blipFill>
          <a:blip r:embed="rId3"/>
          <a:stretch>
            <a:fillRect/>
          </a:stretch>
        </p:blipFill>
        <p:spPr>
          <a:xfrm>
            <a:off x="17483127" y="2819104"/>
            <a:ext cx="6949264" cy="4548850"/>
          </a:xfrm>
          <a:prstGeom prst="rect">
            <a:avLst/>
          </a:prstGeom>
        </p:spPr>
      </p:pic>
      <p:pic>
        <p:nvPicPr>
          <p:cNvPr id="10" name="Picture 9">
            <a:extLst>
              <a:ext uri="{FF2B5EF4-FFF2-40B4-BE49-F238E27FC236}">
                <a16:creationId xmlns:a16="http://schemas.microsoft.com/office/drawing/2014/main" id="{AEBE98F0-E28C-4362-9E53-55CBBA72A754}"/>
              </a:ext>
            </a:extLst>
          </p:cNvPr>
          <p:cNvPicPr>
            <a:picLocks noChangeAspect="1"/>
          </p:cNvPicPr>
          <p:nvPr/>
        </p:nvPicPr>
        <p:blipFill rotWithShape="1">
          <a:blip r:embed="rId4"/>
          <a:srcRect r="29904"/>
          <a:stretch/>
        </p:blipFill>
        <p:spPr>
          <a:xfrm>
            <a:off x="17263671" y="7367954"/>
            <a:ext cx="7168720" cy="6471138"/>
          </a:xfrm>
          <a:prstGeom prst="rect">
            <a:avLst/>
          </a:prstGeom>
        </p:spPr>
      </p:pic>
    </p:spTree>
    <p:extLst>
      <p:ext uri="{BB962C8B-B14F-4D97-AF65-F5344CB8AC3E}">
        <p14:creationId xmlns:p14="http://schemas.microsoft.com/office/powerpoint/2010/main" val="128057287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dirty="0"/>
          </a:p>
        </p:txBody>
      </p:sp>
      <p:sp>
        <p:nvSpPr>
          <p:cNvPr id="82" name="Point one…"/>
          <p:cNvSpPr txBox="1"/>
          <p:nvPr/>
        </p:nvSpPr>
        <p:spPr>
          <a:xfrm>
            <a:off x="3792358" y="133990"/>
            <a:ext cx="16799282" cy="821378"/>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spAutoFit/>
          </a:bodyPr>
          <a:lstStyle/>
          <a:p>
            <a:pPr rtl="0">
              <a:spcBef>
                <a:spcPts val="0"/>
              </a:spcBef>
              <a:spcAft>
                <a:spcPts val="0"/>
              </a:spcAft>
            </a:pPr>
            <a:r>
              <a:rPr lang="ar-SA" sz="4400" b="0" i="0" u="none" strike="noStrike" dirty="0">
                <a:solidFill>
                  <a:srgbClr val="000000"/>
                </a:solidFill>
                <a:effectLst/>
                <a:latin typeface="Arial" panose="020B0604020202020204" pitchFamily="34" charset="0"/>
              </a:rPr>
              <a:t>الأماكن التي سافرها فريد والتي سوف يعيد السفر إليها</a:t>
            </a:r>
          </a:p>
        </p:txBody>
      </p:sp>
      <p:sp>
        <p:nvSpPr>
          <p:cNvPr id="5" name="TextBox 4">
            <a:extLst>
              <a:ext uri="{FF2B5EF4-FFF2-40B4-BE49-F238E27FC236}">
                <a16:creationId xmlns:a16="http://schemas.microsoft.com/office/drawing/2014/main" id="{D0C54C95-24C1-4B66-82FB-1236C484C7DE}"/>
              </a:ext>
            </a:extLst>
          </p:cNvPr>
          <p:cNvSpPr txBox="1"/>
          <p:nvPr/>
        </p:nvSpPr>
        <p:spPr>
          <a:xfrm>
            <a:off x="434729" y="1085972"/>
            <a:ext cx="22244539" cy="1131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rtl="1">
              <a:lnSpc>
                <a:spcPct val="150000"/>
              </a:lnSpc>
              <a:spcBef>
                <a:spcPts val="0"/>
              </a:spcBef>
              <a:spcAft>
                <a:spcPts val="0"/>
              </a:spcAft>
            </a:pPr>
            <a:r>
              <a:rPr lang="ar-SA" sz="2400" b="0" i="0" u="none" strike="noStrike" dirty="0">
                <a:solidFill>
                  <a:srgbClr val="000000"/>
                </a:solidFill>
                <a:effectLst/>
                <a:latin typeface="Arial" panose="020B0604020202020204" pitchFamily="34" charset="0"/>
              </a:rPr>
              <a:t>إسبانيا، فرنسا باريس، ايطاليا، اليونان، النرويج، أيسلندا، بريطانيا، هولندا، الدنمارك، بلجيكا، بولندا، روسيا، لاس فيغاس، سيليكون فالي، كاليفورنيا، نيويورك، البرازيل، بنما، كوبا، الهند، جزر موريشيوس، جنوب أفريقيا، استراليا، سنغافورة، تايلاند، فيتنام، اقامه بفنادق سبع نجوم </a:t>
            </a:r>
            <a:r>
              <a:rPr lang="fi-FI" sz="2400" b="0" i="0" u="none" strike="noStrike" dirty="0">
                <a:solidFill>
                  <a:srgbClr val="000000"/>
                </a:solidFill>
                <a:effectLst/>
                <a:latin typeface="Arial" panose="020B0604020202020204" pitchFamily="34" charset="0"/>
              </a:rPr>
              <a:t> .</a:t>
            </a:r>
            <a:r>
              <a:rPr lang="ar-SA" sz="2400" b="0" i="0" u="none" strike="noStrike" dirty="0" err="1">
                <a:solidFill>
                  <a:srgbClr val="000000"/>
                </a:solidFill>
                <a:effectLst/>
                <a:latin typeface="Arial" panose="020B0604020202020204" pitchFamily="34" charset="0"/>
              </a:rPr>
              <a:t>كروزات</a:t>
            </a:r>
            <a:r>
              <a:rPr lang="ar-SA" sz="2400" b="0" i="0" u="none" strike="noStrike" dirty="0">
                <a:solidFill>
                  <a:srgbClr val="000000"/>
                </a:solidFill>
                <a:effectLst/>
                <a:latin typeface="Arial" panose="020B0604020202020204" pitchFamily="34" charset="0"/>
              </a:rPr>
              <a:t> بحرية.</a:t>
            </a:r>
          </a:p>
        </p:txBody>
      </p:sp>
      <p:pic>
        <p:nvPicPr>
          <p:cNvPr id="3" name="Picture 2">
            <a:extLst>
              <a:ext uri="{FF2B5EF4-FFF2-40B4-BE49-F238E27FC236}">
                <a16:creationId xmlns:a16="http://schemas.microsoft.com/office/drawing/2014/main" id="{92E8563A-5123-4315-860B-2D1DC227357F}"/>
              </a:ext>
            </a:extLst>
          </p:cNvPr>
          <p:cNvPicPr>
            <a:picLocks noChangeAspect="1"/>
          </p:cNvPicPr>
          <p:nvPr/>
        </p:nvPicPr>
        <p:blipFill>
          <a:blip r:embed="rId2"/>
          <a:stretch>
            <a:fillRect/>
          </a:stretch>
        </p:blipFill>
        <p:spPr>
          <a:xfrm>
            <a:off x="0" y="2481559"/>
            <a:ext cx="24384000" cy="11234441"/>
          </a:xfrm>
          <a:prstGeom prst="rect">
            <a:avLst/>
          </a:prstGeom>
        </p:spPr>
      </p:pic>
    </p:spTree>
    <p:extLst>
      <p:ext uri="{BB962C8B-B14F-4D97-AF65-F5344CB8AC3E}">
        <p14:creationId xmlns:p14="http://schemas.microsoft.com/office/powerpoint/2010/main" val="96245194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dirty="0"/>
          </a:p>
        </p:txBody>
      </p:sp>
      <p:sp>
        <p:nvSpPr>
          <p:cNvPr id="82" name="Point one…"/>
          <p:cNvSpPr txBox="1"/>
          <p:nvPr/>
        </p:nvSpPr>
        <p:spPr>
          <a:xfrm>
            <a:off x="3792358" y="133990"/>
            <a:ext cx="16799282" cy="821378"/>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spAutoFit/>
          </a:bodyPr>
          <a:lstStyle/>
          <a:p>
            <a:pPr rtl="0">
              <a:spcBef>
                <a:spcPts val="0"/>
              </a:spcBef>
              <a:spcAft>
                <a:spcPts val="0"/>
              </a:spcAft>
            </a:pPr>
            <a:r>
              <a:rPr lang="ar-SA" sz="4400" b="0" i="0" u="none" strike="noStrike" dirty="0">
                <a:solidFill>
                  <a:srgbClr val="000000"/>
                </a:solidFill>
                <a:effectLst/>
                <a:latin typeface="Arial" panose="020B0604020202020204" pitchFamily="34" charset="0"/>
              </a:rPr>
              <a:t>قصه تطور فريد</a:t>
            </a:r>
          </a:p>
        </p:txBody>
      </p:sp>
      <p:sp>
        <p:nvSpPr>
          <p:cNvPr id="5" name="TextBox 4">
            <a:extLst>
              <a:ext uri="{FF2B5EF4-FFF2-40B4-BE49-F238E27FC236}">
                <a16:creationId xmlns:a16="http://schemas.microsoft.com/office/drawing/2014/main" id="{D0C54C95-24C1-4B66-82FB-1236C484C7DE}"/>
              </a:ext>
            </a:extLst>
          </p:cNvPr>
          <p:cNvSpPr txBox="1"/>
          <p:nvPr/>
        </p:nvSpPr>
        <p:spPr>
          <a:xfrm>
            <a:off x="434729" y="1085972"/>
            <a:ext cx="22244539" cy="16856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rtl="1">
              <a:lnSpc>
                <a:spcPct val="150000"/>
              </a:lnSpc>
              <a:spcBef>
                <a:spcPts val="0"/>
              </a:spcBef>
              <a:spcAft>
                <a:spcPts val="0"/>
              </a:spcAft>
            </a:pPr>
            <a:r>
              <a:rPr lang="ar-SA" sz="2400" b="0" i="0" u="none" strike="noStrike" dirty="0">
                <a:solidFill>
                  <a:srgbClr val="000000"/>
                </a:solidFill>
                <a:effectLst/>
                <a:latin typeface="Arial" panose="020B0604020202020204" pitchFamily="34" charset="0"/>
              </a:rPr>
              <a:t>من صاحب محل قطع سيارات في الزرقاء  يعاني مشاكل ماديه وشهاده كليه المجتمع الى مستشار دولي في مجال التحول الرقمي في عالم المال والاعمال. والبزنس في العصر القادم الان احمل الشهاده في علم هندسه الروبوتات وماجستير في اداره الاعمال الدوليه. امتلك جواز سفر فنلندي زوجه وطفلين و اسافر عبر العالم و لا يوجد حدود لأحلامي</a:t>
            </a:r>
            <a:r>
              <a:rPr lang="fi-FI" sz="2400" b="0" i="0" u="none" strike="noStrike" dirty="0">
                <a:solidFill>
                  <a:srgbClr val="000000"/>
                </a:solidFill>
                <a:effectLst/>
                <a:latin typeface="Arial" panose="020B0604020202020204" pitchFamily="34" charset="0"/>
              </a:rPr>
              <a:t> </a:t>
            </a:r>
            <a:r>
              <a:rPr lang="ar-SA" sz="2400" b="0" i="0" u="none" strike="noStrike" dirty="0">
                <a:solidFill>
                  <a:srgbClr val="000000"/>
                </a:solidFill>
                <a:effectLst/>
                <a:latin typeface="Arial" panose="020B0604020202020204" pitchFamily="34" charset="0"/>
              </a:rPr>
              <a:t>،طموحاتي</a:t>
            </a:r>
            <a:r>
              <a:rPr lang="fi-FI" sz="2400" b="0" i="0" u="none" strike="noStrike" dirty="0">
                <a:solidFill>
                  <a:srgbClr val="000000"/>
                </a:solidFill>
                <a:effectLst/>
                <a:latin typeface="Arial" panose="020B0604020202020204" pitchFamily="34" charset="0"/>
              </a:rPr>
              <a:t>.</a:t>
            </a:r>
            <a:r>
              <a:rPr lang="ar-SA" sz="2400" b="0" i="0" u="none" strike="noStrike" dirty="0">
                <a:solidFill>
                  <a:srgbClr val="000000"/>
                </a:solidFill>
                <a:effectLst/>
                <a:latin typeface="Arial" panose="020B0604020202020204" pitchFamily="34" charset="0"/>
              </a:rPr>
              <a:t> وتوقعاتي على ما اكون عليه بالمستقبل.</a:t>
            </a:r>
          </a:p>
        </p:txBody>
      </p:sp>
      <p:pic>
        <p:nvPicPr>
          <p:cNvPr id="7" name="Picture 6">
            <a:extLst>
              <a:ext uri="{FF2B5EF4-FFF2-40B4-BE49-F238E27FC236}">
                <a16:creationId xmlns:a16="http://schemas.microsoft.com/office/drawing/2014/main" id="{06FF3B2A-9164-441A-B517-094B11DA8310}"/>
              </a:ext>
            </a:extLst>
          </p:cNvPr>
          <p:cNvPicPr>
            <a:picLocks noChangeAspect="1"/>
          </p:cNvPicPr>
          <p:nvPr/>
        </p:nvPicPr>
        <p:blipFill>
          <a:blip r:embed="rId2"/>
          <a:stretch>
            <a:fillRect/>
          </a:stretch>
        </p:blipFill>
        <p:spPr>
          <a:xfrm>
            <a:off x="0" y="2902231"/>
            <a:ext cx="24384000" cy="10813769"/>
          </a:xfrm>
          <a:prstGeom prst="rect">
            <a:avLst/>
          </a:prstGeom>
        </p:spPr>
      </p:pic>
    </p:spTree>
    <p:extLst>
      <p:ext uri="{BB962C8B-B14F-4D97-AF65-F5344CB8AC3E}">
        <p14:creationId xmlns:p14="http://schemas.microsoft.com/office/powerpoint/2010/main" val="184848755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dirty="0"/>
          </a:p>
        </p:txBody>
      </p:sp>
      <p:sp>
        <p:nvSpPr>
          <p:cNvPr id="82" name="Point one…"/>
          <p:cNvSpPr txBox="1"/>
          <p:nvPr/>
        </p:nvSpPr>
        <p:spPr>
          <a:xfrm>
            <a:off x="8056656" y="264594"/>
            <a:ext cx="8399642" cy="821378"/>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spAutoFit/>
          </a:bodyPr>
          <a:lstStyle/>
          <a:p>
            <a:pPr rtl="0">
              <a:spcBef>
                <a:spcPts val="0"/>
              </a:spcBef>
              <a:spcAft>
                <a:spcPts val="0"/>
              </a:spcAft>
            </a:pPr>
            <a:r>
              <a:rPr lang="ar-SA" sz="4400" b="0" i="0" u="none" strike="noStrike" dirty="0">
                <a:solidFill>
                  <a:srgbClr val="000000"/>
                </a:solidFill>
                <a:effectLst/>
                <a:latin typeface="Arial" panose="020B0604020202020204" pitchFamily="34" charset="0"/>
              </a:rPr>
              <a:t>قصه تطور فريد</a:t>
            </a:r>
          </a:p>
        </p:txBody>
      </p:sp>
      <p:sp>
        <p:nvSpPr>
          <p:cNvPr id="5" name="TextBox 4">
            <a:extLst>
              <a:ext uri="{FF2B5EF4-FFF2-40B4-BE49-F238E27FC236}">
                <a16:creationId xmlns:a16="http://schemas.microsoft.com/office/drawing/2014/main" id="{D0C54C95-24C1-4B66-82FB-1236C484C7DE}"/>
              </a:ext>
            </a:extLst>
          </p:cNvPr>
          <p:cNvSpPr txBox="1"/>
          <p:nvPr/>
        </p:nvSpPr>
        <p:spPr>
          <a:xfrm>
            <a:off x="434729" y="1085972"/>
            <a:ext cx="23480348" cy="16856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rtl="1">
              <a:lnSpc>
                <a:spcPct val="150000"/>
              </a:lnSpc>
              <a:spcBef>
                <a:spcPts val="0"/>
              </a:spcBef>
              <a:spcAft>
                <a:spcPts val="0"/>
              </a:spcAft>
            </a:pPr>
            <a:r>
              <a:rPr lang="ar-SA" sz="2400" b="0" i="0" u="none" strike="noStrike" dirty="0">
                <a:solidFill>
                  <a:srgbClr val="000000"/>
                </a:solidFill>
                <a:effectLst/>
                <a:latin typeface="Arial" panose="020B0604020202020204" pitchFamily="34" charset="0"/>
              </a:rPr>
              <a:t>من صاحب محل قطع سيارات في الزرقاء  يعاني مشاكل ماديه وشهاده كليه المجتمع الى مستشار دولي في مجال التحول الرقمي في عالم المال والاعمال. والبزنس في العصر القادم الان احمل الشهاده في علم هندسه الروبوتات وماجستير في اداره الاعمال الدوليه. امتلك جواز سفر فنلندي زوجه وطفلين و اسافر عبر العالم و لا يوجد حدود لأحلامي</a:t>
            </a:r>
            <a:r>
              <a:rPr lang="fi-FI" sz="2400" b="0" i="0" u="none" strike="noStrike" dirty="0">
                <a:solidFill>
                  <a:srgbClr val="000000"/>
                </a:solidFill>
                <a:effectLst/>
                <a:latin typeface="Arial" panose="020B0604020202020204" pitchFamily="34" charset="0"/>
              </a:rPr>
              <a:t> </a:t>
            </a:r>
            <a:r>
              <a:rPr lang="ar-SA" sz="2400" b="0" i="0" u="none" strike="noStrike" dirty="0">
                <a:solidFill>
                  <a:srgbClr val="000000"/>
                </a:solidFill>
                <a:effectLst/>
                <a:latin typeface="Arial" panose="020B0604020202020204" pitchFamily="34" charset="0"/>
              </a:rPr>
              <a:t>،طموحاتي</a:t>
            </a:r>
            <a:r>
              <a:rPr lang="fi-FI" sz="2400" b="0" i="0" u="none" strike="noStrike" dirty="0">
                <a:solidFill>
                  <a:srgbClr val="000000"/>
                </a:solidFill>
                <a:effectLst/>
                <a:latin typeface="Arial" panose="020B0604020202020204" pitchFamily="34" charset="0"/>
              </a:rPr>
              <a:t>.</a:t>
            </a:r>
            <a:r>
              <a:rPr lang="ar-SA" sz="2400" b="0" i="0" u="none" strike="noStrike" dirty="0">
                <a:solidFill>
                  <a:srgbClr val="000000"/>
                </a:solidFill>
                <a:effectLst/>
                <a:latin typeface="Arial" panose="020B0604020202020204" pitchFamily="34" charset="0"/>
              </a:rPr>
              <a:t> وتوقعاتي على ما اكون عليه بالمستقبل.</a:t>
            </a:r>
          </a:p>
        </p:txBody>
      </p:sp>
      <p:pic>
        <p:nvPicPr>
          <p:cNvPr id="3" name="Picture 2">
            <a:extLst>
              <a:ext uri="{FF2B5EF4-FFF2-40B4-BE49-F238E27FC236}">
                <a16:creationId xmlns:a16="http://schemas.microsoft.com/office/drawing/2014/main" id="{1E41581D-B138-445A-9B3B-B1C59686CEF7}"/>
              </a:ext>
            </a:extLst>
          </p:cNvPr>
          <p:cNvPicPr>
            <a:picLocks noChangeAspect="1"/>
          </p:cNvPicPr>
          <p:nvPr/>
        </p:nvPicPr>
        <p:blipFill>
          <a:blip r:embed="rId2"/>
          <a:stretch>
            <a:fillRect/>
          </a:stretch>
        </p:blipFill>
        <p:spPr>
          <a:xfrm>
            <a:off x="0" y="2951074"/>
            <a:ext cx="24512954" cy="10784464"/>
          </a:xfrm>
          <a:prstGeom prst="rect">
            <a:avLst/>
          </a:prstGeom>
        </p:spPr>
      </p:pic>
    </p:spTree>
    <p:extLst>
      <p:ext uri="{BB962C8B-B14F-4D97-AF65-F5344CB8AC3E}">
        <p14:creationId xmlns:p14="http://schemas.microsoft.com/office/powerpoint/2010/main" val="324397441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dirty="0"/>
          </a:p>
        </p:txBody>
      </p:sp>
      <p:sp>
        <p:nvSpPr>
          <p:cNvPr id="82" name="Point one…"/>
          <p:cNvSpPr txBox="1"/>
          <p:nvPr/>
        </p:nvSpPr>
        <p:spPr>
          <a:xfrm>
            <a:off x="8056656" y="264594"/>
            <a:ext cx="6362729" cy="1034065"/>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spAutoFit/>
          </a:bodyPr>
          <a:lstStyle/>
          <a:p>
            <a:pPr algn="r" rtl="1">
              <a:lnSpc>
                <a:spcPct val="150000"/>
              </a:lnSpc>
              <a:spcBef>
                <a:spcPts val="0"/>
              </a:spcBef>
              <a:spcAft>
                <a:spcPts val="0"/>
              </a:spcAft>
            </a:pPr>
            <a:r>
              <a:rPr lang="ar-SA" sz="4400" b="0" i="0" u="none" strike="noStrike" dirty="0">
                <a:solidFill>
                  <a:srgbClr val="000000"/>
                </a:solidFill>
                <a:effectLst/>
                <a:latin typeface="Arial" panose="020B0604020202020204" pitchFamily="34" charset="0"/>
              </a:rPr>
              <a:t>لماذا فريد لديه قناعه ذاتيه</a:t>
            </a:r>
          </a:p>
        </p:txBody>
      </p:sp>
      <p:sp>
        <p:nvSpPr>
          <p:cNvPr id="5" name="TextBox 4">
            <a:extLst>
              <a:ext uri="{FF2B5EF4-FFF2-40B4-BE49-F238E27FC236}">
                <a16:creationId xmlns:a16="http://schemas.microsoft.com/office/drawing/2014/main" id="{D0C54C95-24C1-4B66-82FB-1236C484C7DE}"/>
              </a:ext>
            </a:extLst>
          </p:cNvPr>
          <p:cNvSpPr txBox="1"/>
          <p:nvPr/>
        </p:nvSpPr>
        <p:spPr>
          <a:xfrm>
            <a:off x="434729" y="1085972"/>
            <a:ext cx="23480348" cy="1131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rtl="1">
              <a:lnSpc>
                <a:spcPct val="150000"/>
              </a:lnSpc>
              <a:spcBef>
                <a:spcPts val="0"/>
              </a:spcBef>
              <a:spcAft>
                <a:spcPts val="0"/>
              </a:spcAft>
            </a:pPr>
            <a:r>
              <a:rPr lang="ar-SA" sz="2400" b="0" i="0" u="none" strike="noStrike" dirty="0">
                <a:solidFill>
                  <a:srgbClr val="000000"/>
                </a:solidFill>
                <a:effectLst/>
                <a:latin typeface="Arial" panose="020B0604020202020204" pitchFamily="34" charset="0"/>
              </a:rPr>
              <a:t>افضل مستشار بالعالم في مجال الصناعات الغذائية التي تستخدم الروبوتات الصناعية ومجال التحول الرقمي وخصوصا التسويق باستخدام وسائط التواصل الاجتماعي. يمتلك شركتين عالميات ناجحات.</a:t>
            </a:r>
            <a:r>
              <a:rPr lang="fi-FI" sz="2400" b="0" i="0" u="none" strike="noStrike" dirty="0">
                <a:solidFill>
                  <a:srgbClr val="000000"/>
                </a:solidFill>
                <a:effectLst/>
                <a:latin typeface="Arial" panose="020B0604020202020204" pitchFamily="34" charset="0"/>
              </a:rPr>
              <a:t> </a:t>
            </a:r>
            <a:r>
              <a:rPr lang="ar-SA" sz="2400" b="0" i="0" u="none" strike="noStrike" dirty="0">
                <a:solidFill>
                  <a:srgbClr val="000000"/>
                </a:solidFill>
                <a:effectLst/>
                <a:latin typeface="Arial" panose="020B0604020202020204" pitchFamily="34" charset="0"/>
              </a:rPr>
              <a:t>فائز بجائزة لآهتي لأفضل فكرة مشروع رقمي. زوج سعيد مع عائله سعيده.</a:t>
            </a:r>
          </a:p>
        </p:txBody>
      </p:sp>
      <p:pic>
        <p:nvPicPr>
          <p:cNvPr id="4" name="Picture 3">
            <a:extLst>
              <a:ext uri="{FF2B5EF4-FFF2-40B4-BE49-F238E27FC236}">
                <a16:creationId xmlns:a16="http://schemas.microsoft.com/office/drawing/2014/main" id="{16BE79BC-BBBA-46C8-84CF-1FFFFA5059E8}"/>
              </a:ext>
            </a:extLst>
          </p:cNvPr>
          <p:cNvPicPr>
            <a:picLocks noChangeAspect="1"/>
          </p:cNvPicPr>
          <p:nvPr/>
        </p:nvPicPr>
        <p:blipFill>
          <a:blip r:embed="rId2"/>
          <a:stretch>
            <a:fillRect/>
          </a:stretch>
        </p:blipFill>
        <p:spPr>
          <a:xfrm>
            <a:off x="329222" y="2549769"/>
            <a:ext cx="24054778" cy="11181862"/>
          </a:xfrm>
          <a:prstGeom prst="rect">
            <a:avLst/>
          </a:prstGeom>
        </p:spPr>
      </p:pic>
    </p:spTree>
    <p:extLst>
      <p:ext uri="{BB962C8B-B14F-4D97-AF65-F5344CB8AC3E}">
        <p14:creationId xmlns:p14="http://schemas.microsoft.com/office/powerpoint/2010/main" val="157552253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dirty="0"/>
          </a:p>
        </p:txBody>
      </p:sp>
      <p:sp>
        <p:nvSpPr>
          <p:cNvPr id="82" name="Point one…"/>
          <p:cNvSpPr txBox="1"/>
          <p:nvPr/>
        </p:nvSpPr>
        <p:spPr>
          <a:xfrm>
            <a:off x="8056656" y="264594"/>
            <a:ext cx="6362729" cy="1034065"/>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spAutoFit/>
          </a:bodyPr>
          <a:lstStyle/>
          <a:p>
            <a:pPr algn="r" rtl="1">
              <a:lnSpc>
                <a:spcPct val="150000"/>
              </a:lnSpc>
              <a:spcBef>
                <a:spcPts val="0"/>
              </a:spcBef>
              <a:spcAft>
                <a:spcPts val="0"/>
              </a:spcAft>
            </a:pPr>
            <a:r>
              <a:rPr lang="ar-SA" sz="4400" b="0" i="0" u="none" strike="noStrike" dirty="0">
                <a:solidFill>
                  <a:srgbClr val="000000"/>
                </a:solidFill>
                <a:effectLst/>
                <a:latin typeface="Arial" panose="020B0604020202020204" pitchFamily="34" charset="0"/>
              </a:rPr>
              <a:t>لماذا فريد لديه قناعه ذاتيه</a:t>
            </a:r>
          </a:p>
        </p:txBody>
      </p:sp>
      <p:sp>
        <p:nvSpPr>
          <p:cNvPr id="5" name="TextBox 4">
            <a:extLst>
              <a:ext uri="{FF2B5EF4-FFF2-40B4-BE49-F238E27FC236}">
                <a16:creationId xmlns:a16="http://schemas.microsoft.com/office/drawing/2014/main" id="{D0C54C95-24C1-4B66-82FB-1236C484C7DE}"/>
              </a:ext>
            </a:extLst>
          </p:cNvPr>
          <p:cNvSpPr txBox="1"/>
          <p:nvPr/>
        </p:nvSpPr>
        <p:spPr>
          <a:xfrm>
            <a:off x="434729" y="1085972"/>
            <a:ext cx="23480348" cy="1131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rtl="1">
              <a:lnSpc>
                <a:spcPct val="150000"/>
              </a:lnSpc>
              <a:spcBef>
                <a:spcPts val="0"/>
              </a:spcBef>
              <a:spcAft>
                <a:spcPts val="0"/>
              </a:spcAft>
            </a:pPr>
            <a:r>
              <a:rPr lang="ar-SA" sz="2400" b="0" i="0" u="none" strike="noStrike" dirty="0">
                <a:solidFill>
                  <a:srgbClr val="000000"/>
                </a:solidFill>
                <a:effectLst/>
                <a:latin typeface="Arial" panose="020B0604020202020204" pitchFamily="34" charset="0"/>
              </a:rPr>
              <a:t>افضل مستشار بالعالم في مجال الصناعات الغذائية التي تستخدم الروبوتات الصناعية ومجال التحول الرقمي وخصوصا التسويق باستخدام وسائط التواصل الاجتماعي. يمتلك شركتين عالميات ناجحات.</a:t>
            </a:r>
            <a:r>
              <a:rPr lang="fi-FI" sz="2400" b="0" i="0" u="none" strike="noStrike" dirty="0">
                <a:solidFill>
                  <a:srgbClr val="000000"/>
                </a:solidFill>
                <a:effectLst/>
                <a:latin typeface="Arial" panose="020B0604020202020204" pitchFamily="34" charset="0"/>
              </a:rPr>
              <a:t> </a:t>
            </a:r>
            <a:r>
              <a:rPr lang="ar-SA" sz="2400" b="0" i="0" u="none" strike="noStrike" dirty="0">
                <a:solidFill>
                  <a:srgbClr val="000000"/>
                </a:solidFill>
                <a:effectLst/>
                <a:latin typeface="Arial" panose="020B0604020202020204" pitchFamily="34" charset="0"/>
              </a:rPr>
              <a:t>فائز بجائزة لآهتي لأفضل فكرة مشروع رقمي. زوج سعيد مع عائله سعيده.</a:t>
            </a:r>
          </a:p>
        </p:txBody>
      </p:sp>
      <p:pic>
        <p:nvPicPr>
          <p:cNvPr id="3" name="Picture 2">
            <a:extLst>
              <a:ext uri="{FF2B5EF4-FFF2-40B4-BE49-F238E27FC236}">
                <a16:creationId xmlns:a16="http://schemas.microsoft.com/office/drawing/2014/main" id="{AE7C72FC-24EC-4467-A2EC-A00401ADDBA9}"/>
              </a:ext>
            </a:extLst>
          </p:cNvPr>
          <p:cNvPicPr>
            <a:picLocks noChangeAspect="1"/>
          </p:cNvPicPr>
          <p:nvPr/>
        </p:nvPicPr>
        <p:blipFill>
          <a:blip r:embed="rId2"/>
          <a:stretch>
            <a:fillRect/>
          </a:stretch>
        </p:blipFill>
        <p:spPr>
          <a:xfrm>
            <a:off x="0" y="2602523"/>
            <a:ext cx="24384000" cy="11113477"/>
          </a:xfrm>
          <a:prstGeom prst="rect">
            <a:avLst/>
          </a:prstGeom>
        </p:spPr>
      </p:pic>
    </p:spTree>
    <p:extLst>
      <p:ext uri="{BB962C8B-B14F-4D97-AF65-F5344CB8AC3E}">
        <p14:creationId xmlns:p14="http://schemas.microsoft.com/office/powerpoint/2010/main" val="158975409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dirty="0"/>
          </a:p>
        </p:txBody>
      </p:sp>
      <p:sp>
        <p:nvSpPr>
          <p:cNvPr id="82" name="Point one…"/>
          <p:cNvSpPr txBox="1"/>
          <p:nvPr/>
        </p:nvSpPr>
        <p:spPr>
          <a:xfrm>
            <a:off x="2522191" y="361616"/>
            <a:ext cx="19339616" cy="1621597"/>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spAutoFit/>
          </a:bodyPr>
          <a:lstStyle/>
          <a:p>
            <a:pPr rtl="0">
              <a:spcBef>
                <a:spcPts val="0"/>
              </a:spcBef>
              <a:spcAft>
                <a:spcPts val="0"/>
              </a:spcAft>
            </a:pPr>
            <a:r>
              <a:rPr lang="ar-SA" sz="9600" b="0" i="0" u="none" strike="noStrike" dirty="0">
                <a:solidFill>
                  <a:srgbClr val="000000"/>
                </a:solidFill>
                <a:effectLst/>
                <a:latin typeface="Arial" panose="020B0604020202020204" pitchFamily="34" charset="0"/>
              </a:rPr>
              <a:t>بيان فريد </a:t>
            </a:r>
            <a:r>
              <a:rPr lang="ar-SA" sz="9600" b="0" i="0" u="none" strike="noStrike" dirty="0" err="1">
                <a:solidFill>
                  <a:srgbClr val="000000"/>
                </a:solidFill>
                <a:effectLst/>
                <a:latin typeface="Arial" panose="020B0604020202020204" pitchFamily="34" charset="0"/>
              </a:rPr>
              <a:t>شخاترة</a:t>
            </a:r>
            <a:endParaRPr lang="ar-SA" sz="9600" b="0" i="0" u="none" strike="noStrike" dirty="0">
              <a:solidFill>
                <a:srgbClr val="000000"/>
              </a:solidFill>
              <a:effectLst/>
              <a:latin typeface="Arial" panose="020B0604020202020204" pitchFamily="34" charset="0"/>
            </a:endParaRPr>
          </a:p>
        </p:txBody>
      </p:sp>
      <p:sp>
        <p:nvSpPr>
          <p:cNvPr id="5" name="TextBox 4">
            <a:extLst>
              <a:ext uri="{FF2B5EF4-FFF2-40B4-BE49-F238E27FC236}">
                <a16:creationId xmlns:a16="http://schemas.microsoft.com/office/drawing/2014/main" id="{D0C54C95-24C1-4B66-82FB-1236C484C7DE}"/>
              </a:ext>
            </a:extLst>
          </p:cNvPr>
          <p:cNvSpPr txBox="1"/>
          <p:nvPr/>
        </p:nvSpPr>
        <p:spPr>
          <a:xfrm>
            <a:off x="1419357" y="2475157"/>
            <a:ext cx="21545284" cy="9130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rtl="1">
              <a:lnSpc>
                <a:spcPct val="150000"/>
              </a:lnSpc>
              <a:spcBef>
                <a:spcPts val="0"/>
              </a:spcBef>
              <a:spcAft>
                <a:spcPts val="0"/>
              </a:spcAft>
            </a:pPr>
            <a:r>
              <a:rPr lang="ar-SA" sz="3600" b="0" i="0" dirty="0">
                <a:solidFill>
                  <a:srgbClr val="666666"/>
                </a:solidFill>
                <a:effectLst/>
                <a:latin typeface="Tajawal"/>
              </a:rPr>
              <a:t>فريد يمتلك قدره هائله </a:t>
            </a:r>
            <a:r>
              <a:rPr lang="ar-SA" sz="3600" b="0" i="0" dirty="0" err="1">
                <a:solidFill>
                  <a:srgbClr val="666666"/>
                </a:solidFill>
                <a:effectLst/>
                <a:latin typeface="Tajawal"/>
              </a:rPr>
              <a:t>علئ</a:t>
            </a:r>
            <a:r>
              <a:rPr lang="ar-SA" sz="3600" b="0" i="0" dirty="0">
                <a:solidFill>
                  <a:srgbClr val="666666"/>
                </a:solidFill>
                <a:effectLst/>
                <a:latin typeface="Tajawal"/>
              </a:rPr>
              <a:t> اثاره روح الحماس والتحدي لديك </a:t>
            </a:r>
            <a:r>
              <a:rPr lang="ar-SA" sz="3600" b="0" i="0" dirty="0" err="1">
                <a:solidFill>
                  <a:srgbClr val="666666"/>
                </a:solidFill>
                <a:effectLst/>
                <a:latin typeface="Tajawal"/>
              </a:rPr>
              <a:t>وعلئ</a:t>
            </a:r>
            <a:r>
              <a:rPr lang="ar-SA" sz="3600" b="0" i="0" dirty="0">
                <a:solidFill>
                  <a:srgbClr val="666666"/>
                </a:solidFill>
                <a:effectLst/>
                <a:latin typeface="Tajawal"/>
              </a:rPr>
              <a:t> توجيهك </a:t>
            </a:r>
            <a:r>
              <a:rPr lang="ar-SA" sz="3600" b="0" i="0" dirty="0" err="1">
                <a:solidFill>
                  <a:srgbClr val="666666"/>
                </a:solidFill>
                <a:effectLst/>
                <a:latin typeface="Tajawal"/>
              </a:rPr>
              <a:t>الئ</a:t>
            </a:r>
            <a:r>
              <a:rPr lang="ar-SA" sz="3600" b="0" i="0" dirty="0">
                <a:solidFill>
                  <a:srgbClr val="666666"/>
                </a:solidFill>
                <a:effectLst/>
                <a:latin typeface="Tajawal"/>
              </a:rPr>
              <a:t> طريق النجاح. شخصيه شفافه، دافئه، يشاركك معلومات واسرار ويوجهك ماذا يجب ان تعمل بشكل مباشر وسريع ولماذا يجب ان تعمل. يستطيع مساعدتك وتوجيهك عندما تكون في وضع لا تمتلك فيه معلومات كافيه لاتخاذ قرار مصيري وسريع. من خلال العصف الذهني يستطيع فريد توجيهك وتسليط الضوء </a:t>
            </a:r>
            <a:r>
              <a:rPr lang="ar-SA" sz="3600" b="0" i="0" dirty="0" err="1">
                <a:solidFill>
                  <a:srgbClr val="666666"/>
                </a:solidFill>
                <a:effectLst/>
                <a:latin typeface="Tajawal"/>
              </a:rPr>
              <a:t>الئ</a:t>
            </a:r>
            <a:r>
              <a:rPr lang="ar-SA" sz="3600" b="0" i="0" dirty="0">
                <a:solidFill>
                  <a:srgbClr val="666666"/>
                </a:solidFill>
                <a:effectLst/>
                <a:latin typeface="Tajawal"/>
              </a:rPr>
              <a:t> الفرص الخفيه التي لم تعرها اهتماما قط. فريد </a:t>
            </a:r>
            <a:r>
              <a:rPr lang="ar-SA" sz="3600" b="0" i="0" dirty="0" err="1">
                <a:solidFill>
                  <a:srgbClr val="666666"/>
                </a:solidFill>
                <a:effectLst/>
                <a:latin typeface="Tajawal"/>
              </a:rPr>
              <a:t>علئ</a:t>
            </a:r>
            <a:r>
              <a:rPr lang="ar-SA" sz="3600" b="0" i="0" dirty="0">
                <a:solidFill>
                  <a:srgbClr val="666666"/>
                </a:solidFill>
                <a:effectLst/>
                <a:latin typeface="Tajawal"/>
              </a:rPr>
              <a:t> اتم الاستعداد </a:t>
            </a:r>
            <a:r>
              <a:rPr lang="ar-SA" sz="3600" b="0" i="0" dirty="0" err="1">
                <a:solidFill>
                  <a:srgbClr val="666666"/>
                </a:solidFill>
                <a:effectLst/>
                <a:latin typeface="Tajawal"/>
              </a:rPr>
              <a:t>الئ</a:t>
            </a:r>
            <a:r>
              <a:rPr lang="ar-SA" sz="3600" b="0" i="0" dirty="0">
                <a:solidFill>
                  <a:srgbClr val="666666"/>
                </a:solidFill>
                <a:effectLst/>
                <a:latin typeface="Tajawal"/>
              </a:rPr>
              <a:t> ان يطلعك </a:t>
            </a:r>
            <a:r>
              <a:rPr lang="ar-SA" sz="3600" b="0" i="0" dirty="0" err="1">
                <a:solidFill>
                  <a:srgbClr val="666666"/>
                </a:solidFill>
                <a:effectLst/>
                <a:latin typeface="Tajawal"/>
              </a:rPr>
              <a:t>علئ</a:t>
            </a:r>
            <a:r>
              <a:rPr lang="ar-SA" sz="3600" b="0" i="0" dirty="0">
                <a:solidFill>
                  <a:srgbClr val="666666"/>
                </a:solidFill>
                <a:effectLst/>
                <a:latin typeface="Tajawal"/>
              </a:rPr>
              <a:t> علاقاته ومصادر معلوماته التي بدورها ستسهم بتغيير حياتك للابد. لقد ساعد فريد العديد من الاشخاص في عمليه التحقق من صحه افكارهم ونقلها من مرحله الفكره </a:t>
            </a:r>
            <a:r>
              <a:rPr lang="ar-SA" sz="3600" b="0" i="0" dirty="0" err="1">
                <a:solidFill>
                  <a:srgbClr val="666666"/>
                </a:solidFill>
                <a:effectLst/>
                <a:latin typeface="Tajawal"/>
              </a:rPr>
              <a:t>الئ</a:t>
            </a:r>
            <a:r>
              <a:rPr lang="ar-SA" sz="3600" b="0" i="0" dirty="0">
                <a:solidFill>
                  <a:srgbClr val="666666"/>
                </a:solidFill>
                <a:effectLst/>
                <a:latin typeface="Tajawal"/>
              </a:rPr>
              <a:t> مرحله التطبيق. يستطيع مساعدتك في تحليل المخاطر ومحاوله التنبؤ بها وبناء خطط احترازيه. يستطيع مساعدتك ببناء استراتيجيه عمل من البدايه </a:t>
            </a:r>
            <a:r>
              <a:rPr lang="ar-SA" sz="3600" b="0" i="0" dirty="0" err="1">
                <a:solidFill>
                  <a:srgbClr val="666666"/>
                </a:solidFill>
                <a:effectLst/>
                <a:latin typeface="Tajawal"/>
              </a:rPr>
              <a:t>حتئ</a:t>
            </a:r>
            <a:r>
              <a:rPr lang="ar-SA" sz="3600" b="0" i="0" dirty="0">
                <a:solidFill>
                  <a:srgbClr val="666666"/>
                </a:solidFill>
                <a:effectLst/>
                <a:latin typeface="Tajawal"/>
              </a:rPr>
              <a:t> النهايه. نحن نعيش في عصر المعلومات لدرجه اصبحت كثره المعلومات تسبب نوعا من الارباك والضياع لعدم القدره </a:t>
            </a:r>
            <a:r>
              <a:rPr lang="ar-SA" sz="3600" b="0" i="0" dirty="0" err="1">
                <a:solidFill>
                  <a:srgbClr val="666666"/>
                </a:solidFill>
                <a:effectLst/>
                <a:latin typeface="Tajawal"/>
              </a:rPr>
              <a:t>علئ</a:t>
            </a:r>
            <a:r>
              <a:rPr lang="ar-SA" sz="3600" b="0" i="0" dirty="0">
                <a:solidFill>
                  <a:srgbClr val="666666"/>
                </a:solidFill>
                <a:effectLst/>
                <a:latin typeface="Tajawal"/>
              </a:rPr>
              <a:t> تمييز الصالح من الخاطئ. فريد يمتلك ادوات تحليليه علميه ومنهجيه لإعطائك الخطه المناسبه بك بناء على خطه مدروسه وليست مبنيه </a:t>
            </a:r>
            <a:r>
              <a:rPr lang="ar-SA" sz="3600" b="0" i="0" dirty="0" err="1">
                <a:solidFill>
                  <a:srgbClr val="666666"/>
                </a:solidFill>
                <a:effectLst/>
                <a:latin typeface="Tajawal"/>
              </a:rPr>
              <a:t>علئ</a:t>
            </a:r>
            <a:r>
              <a:rPr lang="ar-SA" sz="3600" b="0" i="0" dirty="0">
                <a:solidFill>
                  <a:srgbClr val="666666"/>
                </a:solidFill>
                <a:effectLst/>
                <a:latin typeface="Tajawal"/>
              </a:rPr>
              <a:t> الفطره او الراي العام. فريد يستطيع توفير الوقت وحمايتك من قرارات مصيريه خطره. فريد يستطيع تحرير عقلك من التوتر والشكوك من خلال اعطائك الحلول المناسبه.</a:t>
            </a:r>
            <a:endParaRPr lang="ar-JO" sz="7200" dirty="0"/>
          </a:p>
        </p:txBody>
      </p:sp>
    </p:spTree>
    <p:extLst>
      <p:ext uri="{BB962C8B-B14F-4D97-AF65-F5344CB8AC3E}">
        <p14:creationId xmlns:p14="http://schemas.microsoft.com/office/powerpoint/2010/main" val="459198030"/>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Online course">
      <a:dk1>
        <a:sysClr val="windowText" lastClr="000000"/>
      </a:dk1>
      <a:lt1>
        <a:sysClr val="window" lastClr="FFFFFF"/>
      </a:lt1>
      <a:dk2>
        <a:srgbClr val="FF0000"/>
      </a:dk2>
      <a:lt2>
        <a:srgbClr val="375623"/>
      </a:lt2>
      <a:accent1>
        <a:srgbClr val="C00000"/>
      </a:accent1>
      <a:accent2>
        <a:srgbClr val="ED7D31"/>
      </a:accent2>
      <a:accent3>
        <a:srgbClr val="0070C0"/>
      </a:accent3>
      <a:accent4>
        <a:srgbClr val="00B0F0"/>
      </a:accent4>
      <a:accent5>
        <a:srgbClr val="5B9BD5"/>
      </a:accent5>
      <a:accent6>
        <a:srgbClr val="70AD47"/>
      </a:accent6>
      <a:hlink>
        <a:srgbClr val="0563C1"/>
      </a:hlink>
      <a:folHlink>
        <a:srgbClr val="954F72"/>
      </a:folHlink>
    </a:clrScheme>
    <a:fontScheme name="Online course">
      <a:majorFont>
        <a:latin typeface="Almarai ExtraBold"/>
        <a:ea typeface=""/>
        <a:cs typeface="Almarai ExtraBold"/>
      </a:majorFont>
      <a:minorFont>
        <a:latin typeface="Almarai"/>
        <a:ea typeface=""/>
        <a:cs typeface="Almarai"/>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2821</TotalTime>
  <Words>2333</Words>
  <Application>Microsoft Office PowerPoint</Application>
  <PresentationFormat>Custom</PresentationFormat>
  <Paragraphs>69</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Almarai</vt:lpstr>
      <vt:lpstr>Arial</vt:lpstr>
      <vt:lpstr>Copyright Klim Type Foundry</vt:lpstr>
      <vt:lpstr>Helvetica</vt:lpstr>
      <vt:lpstr>Helvetica Neue</vt:lpstr>
      <vt:lpstr>Tajawal</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Title Goes Here</dc:title>
  <cp:lastModifiedBy>Teijo Ruuth</cp:lastModifiedBy>
  <cp:revision>89</cp:revision>
  <dcterms:modified xsi:type="dcterms:W3CDTF">2020-10-29T16:16:10Z</dcterms:modified>
</cp:coreProperties>
</file>